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1"/>
  </p:notesMasterIdLst>
  <p:handoutMasterIdLst>
    <p:handoutMasterId r:id="rId22"/>
  </p:handoutMasterIdLst>
  <p:sldIdLst>
    <p:sldId id="308" r:id="rId3"/>
    <p:sldId id="301" r:id="rId4"/>
    <p:sldId id="294" r:id="rId5"/>
    <p:sldId id="302" r:id="rId6"/>
    <p:sldId id="258" r:id="rId7"/>
    <p:sldId id="260" r:id="rId8"/>
    <p:sldId id="314" r:id="rId9"/>
    <p:sldId id="306" r:id="rId10"/>
    <p:sldId id="280" r:id="rId11"/>
    <p:sldId id="284" r:id="rId12"/>
    <p:sldId id="299" r:id="rId13"/>
    <p:sldId id="290" r:id="rId14"/>
    <p:sldId id="316" r:id="rId15"/>
    <p:sldId id="317" r:id="rId16"/>
    <p:sldId id="309" r:id="rId17"/>
    <p:sldId id="286" r:id="rId18"/>
    <p:sldId id="312" r:id="rId19"/>
    <p:sldId id="307"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33CC"/>
    <a:srgbClr val="008200"/>
    <a:srgbClr val="003366"/>
    <a:srgbClr val="FF9900"/>
    <a:srgbClr val="3366CC"/>
    <a:srgbClr val="009900"/>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062" autoAdjust="0"/>
    <p:restoredTop sz="94660"/>
  </p:normalViewPr>
  <p:slideViewPr>
    <p:cSldViewPr>
      <p:cViewPr>
        <p:scale>
          <a:sx n="76" d="100"/>
          <a:sy n="76" d="100"/>
        </p:scale>
        <p:origin x="-972" y="1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50921158893689"/>
          <c:y val="6.4367329294864814E-2"/>
          <c:w val="0.72573200585503739"/>
          <c:h val="0.76991243493956962"/>
        </c:manualLayout>
      </c:layout>
      <c:barChart>
        <c:barDir val="col"/>
        <c:grouping val="clustered"/>
        <c:varyColors val="0"/>
        <c:ser>
          <c:idx val="0"/>
          <c:order val="0"/>
          <c:tx>
            <c:strRef>
              <c:f>Sheet1!$B$1</c:f>
              <c:strCache>
                <c:ptCount val="1"/>
                <c:pt idx="0">
                  <c:v>Enrolment</c:v>
                </c:pt>
              </c:strCache>
            </c:strRef>
          </c:tx>
          <c:invertIfNegative val="0"/>
          <c:dLbls>
            <c:dLbl>
              <c:idx val="0"/>
              <c:layout>
                <c:manualLayout>
                  <c:x val="3.205128205128231E-3"/>
                  <c:y val="-1.112818146237756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A99-49CD-A617-7D7A951843DA}"/>
                </c:ext>
                <c:ext xmlns:c15="http://schemas.microsoft.com/office/drawing/2012/chart" uri="{CE6537A1-D6FC-4f65-9D91-7224C49458BB}">
                  <c15:layout/>
                </c:ext>
              </c:extLst>
            </c:dLbl>
            <c:dLbl>
              <c:idx val="1"/>
              <c:layout>
                <c:manualLayout>
                  <c:x val="-1.121794871794872E-2"/>
                  <c:y val="-1.85469691039625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A99-49CD-A617-7D7A951843DA}"/>
                </c:ext>
                <c:ext xmlns:c15="http://schemas.microsoft.com/office/drawing/2012/chart" uri="{CE6537A1-D6FC-4f65-9D91-7224C49458BB}">
                  <c15:layout/>
                </c:ext>
              </c:extLst>
            </c:dLbl>
            <c:dLbl>
              <c:idx val="2"/>
              <c:layout>
                <c:manualLayout>
                  <c:x val="-6.4102564102564577E-3"/>
                  <c:y val="3.709393820792522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A99-49CD-A617-7D7A951843DA}"/>
                </c:ext>
                <c:ext xmlns:c15="http://schemas.microsoft.com/office/drawing/2012/chart" uri="{CE6537A1-D6FC-4f65-9D91-7224C49458BB}">
                  <c15:layout/>
                </c:ext>
              </c:extLst>
            </c:dLbl>
            <c:spPr>
              <a:noFill/>
              <a:ln>
                <a:noFill/>
              </a:ln>
              <a:effectLst/>
            </c:spPr>
            <c:txPr>
              <a:bodyPr/>
              <a:lstStyle/>
              <a:p>
                <a:pPr>
                  <a:defRPr lang="en-US" sz="1400">
                    <a:latin typeface="+mj-lt"/>
                    <a:cs typeface="Times New Roman"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Primary</c:v>
                </c:pt>
                <c:pt idx="1">
                  <c:v>Upper Primary</c:v>
                </c:pt>
                <c:pt idx="2">
                  <c:v>Total</c:v>
                </c:pt>
              </c:strCache>
            </c:strRef>
          </c:cat>
          <c:val>
            <c:numRef>
              <c:f>Sheet1!$B$2:$B$4</c:f>
              <c:numCache>
                <c:formatCode>General</c:formatCode>
                <c:ptCount val="3"/>
                <c:pt idx="0">
                  <c:v>18121</c:v>
                </c:pt>
                <c:pt idx="1">
                  <c:v>12994</c:v>
                </c:pt>
                <c:pt idx="2">
                  <c:v>31115</c:v>
                </c:pt>
              </c:numCache>
            </c:numRef>
          </c:val>
          <c:extLst xmlns:c16r2="http://schemas.microsoft.com/office/drawing/2015/06/chart">
            <c:ext xmlns:c16="http://schemas.microsoft.com/office/drawing/2014/chart" uri="{C3380CC4-5D6E-409C-BE32-E72D297353CC}">
              <c16:uniqueId val="{00000003-8A99-49CD-A617-7D7A951843DA}"/>
            </c:ext>
          </c:extLst>
        </c:ser>
        <c:ser>
          <c:idx val="1"/>
          <c:order val="1"/>
          <c:tx>
            <c:strRef>
              <c:f>Sheet1!$C$1</c:f>
              <c:strCache>
                <c:ptCount val="1"/>
                <c:pt idx="0">
                  <c:v>PAB approval</c:v>
                </c:pt>
              </c:strCache>
            </c:strRef>
          </c:tx>
          <c:invertIfNegative val="0"/>
          <c:dLbls>
            <c:dLbl>
              <c:idx val="0"/>
              <c:layout>
                <c:manualLayout>
                  <c:x val="0"/>
                  <c:y val="1.48375752831700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A99-49CD-A617-7D7A951843DA}"/>
                </c:ext>
                <c:ext xmlns:c15="http://schemas.microsoft.com/office/drawing/2012/chart" uri="{CE6537A1-D6FC-4f65-9D91-7224C49458BB}">
                  <c15:layout/>
                </c:ext>
              </c:extLst>
            </c:dLbl>
            <c:dLbl>
              <c:idx val="1"/>
              <c:layout>
                <c:manualLayout>
                  <c:x val="3.205128205128231E-3"/>
                  <c:y val="2.596575674554723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A99-49CD-A617-7D7A951843DA}"/>
                </c:ext>
                <c:ext xmlns:c15="http://schemas.microsoft.com/office/drawing/2012/chart" uri="{CE6537A1-D6FC-4f65-9D91-7224C49458BB}">
                  <c15:layout/>
                </c:ext>
              </c:extLst>
            </c:dLbl>
            <c:dLbl>
              <c:idx val="2"/>
              <c:layout>
                <c:manualLayout>
                  <c:x val="6.4102564102564577E-3"/>
                  <c:y val="-7.418787641584993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A99-49CD-A617-7D7A951843DA}"/>
                </c:ext>
                <c:ext xmlns:c15="http://schemas.microsoft.com/office/drawing/2012/chart" uri="{CE6537A1-D6FC-4f65-9D91-7224C49458BB}">
                  <c15:layout/>
                </c:ext>
              </c:extLst>
            </c:dLbl>
            <c:spPr>
              <a:noFill/>
              <a:ln>
                <a:noFill/>
              </a:ln>
              <a:effectLst/>
            </c:spPr>
            <c:txPr>
              <a:bodyPr/>
              <a:lstStyle/>
              <a:p>
                <a:pPr>
                  <a:defRPr lang="en-US"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Primary</c:v>
                </c:pt>
                <c:pt idx="1">
                  <c:v>Upper Primary</c:v>
                </c:pt>
                <c:pt idx="2">
                  <c:v>Total</c:v>
                </c:pt>
              </c:strCache>
            </c:strRef>
          </c:cat>
          <c:val>
            <c:numRef>
              <c:f>Sheet1!$C$2:$C$4</c:f>
              <c:numCache>
                <c:formatCode>General</c:formatCode>
                <c:ptCount val="3"/>
                <c:pt idx="0">
                  <c:v>14017</c:v>
                </c:pt>
                <c:pt idx="1">
                  <c:v>10084</c:v>
                </c:pt>
                <c:pt idx="2">
                  <c:v>24101</c:v>
                </c:pt>
              </c:numCache>
            </c:numRef>
          </c:val>
          <c:extLst xmlns:c16r2="http://schemas.microsoft.com/office/drawing/2015/06/chart">
            <c:ext xmlns:c16="http://schemas.microsoft.com/office/drawing/2014/chart" uri="{C3380CC4-5D6E-409C-BE32-E72D297353CC}">
              <c16:uniqueId val="{00000007-8A99-49CD-A617-7D7A951843DA}"/>
            </c:ext>
          </c:extLst>
        </c:ser>
        <c:ser>
          <c:idx val="2"/>
          <c:order val="2"/>
          <c:tx>
            <c:strRef>
              <c:f>Sheet1!$D$1</c:f>
              <c:strCache>
                <c:ptCount val="1"/>
                <c:pt idx="0">
                  <c:v>Achievement</c:v>
                </c:pt>
              </c:strCache>
            </c:strRef>
          </c:tx>
          <c:invertIfNegative val="0"/>
          <c:dLbls>
            <c:dLbl>
              <c:idx val="0"/>
              <c:layout>
                <c:manualLayout>
                  <c:x val="1.2820512820512863E-2"/>
                  <c:y val="7.4187876415849931E-3"/>
                </c:manualLayout>
              </c:layout>
              <c:spPr/>
              <c:txPr>
                <a:bodyPr/>
                <a:lstStyle/>
                <a:p>
                  <a:pPr>
                    <a:defRPr lang="en-US" sz="1400" b="1"/>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A99-49CD-A617-7D7A951843DA}"/>
                </c:ext>
                <c:ext xmlns:c15="http://schemas.microsoft.com/office/drawing/2012/chart" uri="{CE6537A1-D6FC-4f65-9D91-7224C49458BB}">
                  <c15:layout/>
                </c:ext>
              </c:extLst>
            </c:dLbl>
            <c:dLbl>
              <c:idx val="1"/>
              <c:layout>
                <c:manualLayout>
                  <c:x val="1.9230769230769374E-2"/>
                  <c:y val="1.1128181462377569E-2"/>
                </c:manualLayout>
              </c:layout>
              <c:spPr/>
              <c:txPr>
                <a:bodyPr/>
                <a:lstStyle/>
                <a:p>
                  <a:pPr>
                    <a:defRPr lang="en-US" sz="1400" b="1"/>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A99-49CD-A617-7D7A951843DA}"/>
                </c:ext>
                <c:ext xmlns:c15="http://schemas.microsoft.com/office/drawing/2012/chart" uri="{CE6537A1-D6FC-4f65-9D91-7224C49458BB}">
                  <c15:layout/>
                </c:ext>
              </c:extLst>
            </c:dLbl>
            <c:dLbl>
              <c:idx val="2"/>
              <c:layout>
                <c:manualLayout>
                  <c:x val="2.0833333333333565E-2"/>
                  <c:y val="1.483757528317004E-2"/>
                </c:manualLayout>
              </c:layout>
              <c:spPr/>
              <c:txPr>
                <a:bodyPr/>
                <a:lstStyle/>
                <a:p>
                  <a:pPr>
                    <a:defRPr lang="en-US" sz="1400" b="1"/>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A99-49CD-A617-7D7A951843DA}"/>
                </c:ext>
                <c:ext xmlns:c15="http://schemas.microsoft.com/office/drawing/2012/chart" uri="{CE6537A1-D6FC-4f65-9D91-7224C49458BB}">
                  <c15:layout/>
                </c:ext>
              </c:extLst>
            </c:dLbl>
            <c:spPr>
              <a:noFill/>
              <a:ln>
                <a:noFill/>
              </a:ln>
              <a:effectLst/>
            </c:spPr>
            <c:txPr>
              <a:bodyPr/>
              <a:lstStyle/>
              <a:p>
                <a:pPr>
                  <a:defRPr lang="en-US"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Primary</c:v>
                </c:pt>
                <c:pt idx="1">
                  <c:v>Upper Primary</c:v>
                </c:pt>
                <c:pt idx="2">
                  <c:v>Total</c:v>
                </c:pt>
              </c:strCache>
            </c:strRef>
          </c:cat>
          <c:val>
            <c:numRef>
              <c:f>Sheet1!$D$2:$D$4</c:f>
              <c:numCache>
                <c:formatCode>General</c:formatCode>
                <c:ptCount val="3"/>
                <c:pt idx="0">
                  <c:v>14155</c:v>
                </c:pt>
                <c:pt idx="1">
                  <c:v>10442</c:v>
                </c:pt>
                <c:pt idx="2">
                  <c:v>24597</c:v>
                </c:pt>
              </c:numCache>
            </c:numRef>
          </c:val>
          <c:extLst xmlns:c16r2="http://schemas.microsoft.com/office/drawing/2015/06/chart">
            <c:ext xmlns:c16="http://schemas.microsoft.com/office/drawing/2014/chart" uri="{C3380CC4-5D6E-409C-BE32-E72D297353CC}">
              <c16:uniqueId val="{0000000B-8A99-49CD-A617-7D7A951843DA}"/>
            </c:ext>
          </c:extLst>
        </c:ser>
        <c:dLbls>
          <c:showLegendKey val="0"/>
          <c:showVal val="0"/>
          <c:showCatName val="0"/>
          <c:showSerName val="0"/>
          <c:showPercent val="0"/>
          <c:showBubbleSize val="0"/>
        </c:dLbls>
        <c:gapWidth val="150"/>
        <c:axId val="150087552"/>
        <c:axId val="150089088"/>
      </c:barChart>
      <c:catAx>
        <c:axId val="150087552"/>
        <c:scaling>
          <c:orientation val="minMax"/>
        </c:scaling>
        <c:delete val="0"/>
        <c:axPos val="b"/>
        <c:numFmt formatCode="General" sourceLinked="1"/>
        <c:majorTickMark val="none"/>
        <c:minorTickMark val="none"/>
        <c:tickLblPos val="nextTo"/>
        <c:txPr>
          <a:bodyPr/>
          <a:lstStyle/>
          <a:p>
            <a:pPr>
              <a:defRPr lang="en-US"/>
            </a:pPr>
            <a:endParaRPr lang="en-US"/>
          </a:p>
        </c:txPr>
        <c:crossAx val="150089088"/>
        <c:crosses val="autoZero"/>
        <c:auto val="1"/>
        <c:lblAlgn val="ctr"/>
        <c:lblOffset val="100"/>
        <c:noMultiLvlLbl val="0"/>
      </c:catAx>
      <c:valAx>
        <c:axId val="150089088"/>
        <c:scaling>
          <c:orientation val="minMax"/>
        </c:scaling>
        <c:delete val="0"/>
        <c:axPos val="l"/>
        <c:majorGridlines/>
        <c:numFmt formatCode="General" sourceLinked="1"/>
        <c:majorTickMark val="none"/>
        <c:minorTickMark val="none"/>
        <c:tickLblPos val="nextTo"/>
        <c:txPr>
          <a:bodyPr/>
          <a:lstStyle/>
          <a:p>
            <a:pPr>
              <a:defRPr lang="en-US"/>
            </a:pPr>
            <a:endParaRPr lang="en-US"/>
          </a:p>
        </c:txPr>
        <c:crossAx val="150087552"/>
        <c:crosses val="autoZero"/>
        <c:crossBetween val="between"/>
      </c:valAx>
    </c:plotArea>
    <c:legend>
      <c:legendPos val="r"/>
      <c:layout/>
      <c:overlay val="0"/>
      <c:txPr>
        <a:bodyPr/>
        <a:lstStyle/>
        <a:p>
          <a:pPr>
            <a:defRPr lang="en-US"/>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58E0D7-2087-422C-9C0B-5A41C8F88F2D}" type="doc">
      <dgm:prSet loTypeId="urn:microsoft.com/office/officeart/2005/8/layout/process2" loCatId="process" qsTypeId="urn:microsoft.com/office/officeart/2005/8/quickstyle/3d1" qsCatId="3D" csTypeId="urn:microsoft.com/office/officeart/2005/8/colors/colorful1#1" csCatId="colorful" phldr="1"/>
      <dgm:spPr/>
      <dgm:t>
        <a:bodyPr/>
        <a:lstStyle/>
        <a:p>
          <a:endParaRPr lang="en-US"/>
        </a:p>
      </dgm:t>
    </dgm:pt>
    <dgm:pt modelId="{CEEB2B5F-9165-4F2E-BE58-F2477B327296}">
      <dgm:prSet phldrT="[Text]" custT="1"/>
      <dgm:spPr/>
      <dgm:t>
        <a:bodyPr/>
        <a:lstStyle/>
        <a:p>
          <a:r>
            <a:rPr lang="en-US" sz="2000" b="1" dirty="0" smtClean="0">
              <a:latin typeface="+mj-lt"/>
              <a:cs typeface="Times New Roman" panose="02020603050405020304" pitchFamily="18" charset="0"/>
            </a:rPr>
            <a:t>Chief Secretary,  A &amp; N Administration</a:t>
          </a:r>
        </a:p>
        <a:p>
          <a:r>
            <a:rPr lang="en-US" sz="2000" b="1" dirty="0" smtClean="0">
              <a:latin typeface="+mj-lt"/>
              <a:cs typeface="Times New Roman" panose="02020603050405020304" pitchFamily="18" charset="0"/>
            </a:rPr>
            <a:t>/ Chairman SSMC</a:t>
          </a:r>
          <a:endParaRPr lang="en-US" sz="2000" dirty="0">
            <a:latin typeface="+mj-lt"/>
            <a:cs typeface="Times New Roman" panose="02020603050405020304" pitchFamily="18" charset="0"/>
          </a:endParaRPr>
        </a:p>
      </dgm:t>
    </dgm:pt>
    <dgm:pt modelId="{D9A571A4-49DB-4882-A10B-B65311E18678}" type="parTrans" cxnId="{8FA67AF9-1F35-49B1-9523-2CDD2F92EEFD}">
      <dgm:prSet/>
      <dgm:spPr/>
      <dgm:t>
        <a:bodyPr/>
        <a:lstStyle/>
        <a:p>
          <a:endParaRPr lang="en-US" sz="2000">
            <a:solidFill>
              <a:schemeClr val="tx1"/>
            </a:solidFill>
            <a:latin typeface="+mj-lt"/>
            <a:cs typeface="Times New Roman" panose="02020603050405020304" pitchFamily="18" charset="0"/>
          </a:endParaRPr>
        </a:p>
      </dgm:t>
    </dgm:pt>
    <dgm:pt modelId="{1185F54B-6129-4FC4-AD3C-524BFCE2D67F}" type="sibTrans" cxnId="{8FA67AF9-1F35-49B1-9523-2CDD2F92EEFD}">
      <dgm:prSet custT="1"/>
      <dgm:spPr/>
      <dgm:t>
        <a:bodyPr/>
        <a:lstStyle/>
        <a:p>
          <a:endParaRPr lang="en-US" sz="2000" dirty="0">
            <a:solidFill>
              <a:schemeClr val="tx1"/>
            </a:solidFill>
            <a:latin typeface="+mj-lt"/>
            <a:cs typeface="Times New Roman" panose="02020603050405020304" pitchFamily="18" charset="0"/>
          </a:endParaRPr>
        </a:p>
      </dgm:t>
    </dgm:pt>
    <dgm:pt modelId="{87E8C2F4-F75F-4F75-A3DC-688B56C8F6A1}">
      <dgm:prSet phldrT="[Text]" custT="1"/>
      <dgm:spPr/>
      <dgm:t>
        <a:bodyPr/>
        <a:lstStyle/>
        <a:p>
          <a:r>
            <a:rPr lang="en-US" sz="2000" b="1" dirty="0" smtClean="0">
              <a:latin typeface="+mj-lt"/>
              <a:cs typeface="Times New Roman" panose="02020603050405020304" pitchFamily="18" charset="0"/>
            </a:rPr>
            <a:t> Secretary (Education)</a:t>
          </a:r>
          <a:endParaRPr lang="en-US" sz="2000" dirty="0">
            <a:latin typeface="+mj-lt"/>
            <a:cs typeface="Times New Roman" panose="02020603050405020304" pitchFamily="18" charset="0"/>
          </a:endParaRPr>
        </a:p>
      </dgm:t>
    </dgm:pt>
    <dgm:pt modelId="{76F32126-AA55-402D-A933-B054193746C2}" type="parTrans" cxnId="{3148BE78-3776-459E-B187-58BDF7296153}">
      <dgm:prSet/>
      <dgm:spPr/>
      <dgm:t>
        <a:bodyPr/>
        <a:lstStyle/>
        <a:p>
          <a:endParaRPr lang="en-US" sz="2000">
            <a:solidFill>
              <a:schemeClr val="tx1"/>
            </a:solidFill>
            <a:latin typeface="+mj-lt"/>
            <a:cs typeface="Times New Roman" panose="02020603050405020304" pitchFamily="18" charset="0"/>
          </a:endParaRPr>
        </a:p>
      </dgm:t>
    </dgm:pt>
    <dgm:pt modelId="{8AA2A4A3-E5D4-4145-AAED-66E9F75C70D6}" type="sibTrans" cxnId="{3148BE78-3776-459E-B187-58BDF7296153}">
      <dgm:prSet custT="1"/>
      <dgm:spPr/>
      <dgm:t>
        <a:bodyPr/>
        <a:lstStyle/>
        <a:p>
          <a:endParaRPr lang="en-US" sz="2000">
            <a:solidFill>
              <a:schemeClr val="tx1"/>
            </a:solidFill>
            <a:latin typeface="+mj-lt"/>
            <a:cs typeface="Times New Roman" panose="02020603050405020304" pitchFamily="18" charset="0"/>
          </a:endParaRPr>
        </a:p>
      </dgm:t>
    </dgm:pt>
    <dgm:pt modelId="{0AE2C4F9-C431-493E-A928-28C7BCC0B0B4}">
      <dgm:prSet phldrT="[Text]" custT="1"/>
      <dgm:spPr/>
      <dgm:t>
        <a:bodyPr/>
        <a:lstStyle/>
        <a:p>
          <a:r>
            <a:rPr lang="en-US" sz="2000" b="1" dirty="0" smtClean="0">
              <a:latin typeface="+mj-lt"/>
              <a:cs typeface="Times New Roman" panose="02020603050405020304" pitchFamily="18" charset="0"/>
            </a:rPr>
            <a:t>Director (Education) </a:t>
          </a:r>
          <a:endParaRPr lang="en-US" sz="2000" dirty="0">
            <a:latin typeface="+mj-lt"/>
            <a:cs typeface="Times New Roman" panose="02020603050405020304" pitchFamily="18" charset="0"/>
          </a:endParaRPr>
        </a:p>
      </dgm:t>
    </dgm:pt>
    <dgm:pt modelId="{0E69112E-23EB-4AAE-A37F-ADFEEDFAB4F8}" type="parTrans" cxnId="{E21DE710-F815-4DA6-A34D-B9846BF25FB3}">
      <dgm:prSet/>
      <dgm:spPr/>
      <dgm:t>
        <a:bodyPr/>
        <a:lstStyle/>
        <a:p>
          <a:endParaRPr lang="en-US" sz="2000">
            <a:solidFill>
              <a:schemeClr val="tx1"/>
            </a:solidFill>
            <a:latin typeface="+mj-lt"/>
            <a:cs typeface="Times New Roman" panose="02020603050405020304" pitchFamily="18" charset="0"/>
          </a:endParaRPr>
        </a:p>
      </dgm:t>
    </dgm:pt>
    <dgm:pt modelId="{9F8AFAA5-E400-405B-BE08-DA7702169F4B}" type="sibTrans" cxnId="{E21DE710-F815-4DA6-A34D-B9846BF25FB3}">
      <dgm:prSet custT="1"/>
      <dgm:spPr/>
      <dgm:t>
        <a:bodyPr/>
        <a:lstStyle/>
        <a:p>
          <a:endParaRPr lang="en-US" sz="2000">
            <a:solidFill>
              <a:schemeClr val="tx1"/>
            </a:solidFill>
            <a:latin typeface="+mj-lt"/>
            <a:cs typeface="Times New Roman" panose="02020603050405020304" pitchFamily="18" charset="0"/>
          </a:endParaRPr>
        </a:p>
      </dgm:t>
    </dgm:pt>
    <dgm:pt modelId="{A1C0E4A9-9249-4DB5-97F4-C59CEC972C09}">
      <dgm:prSet phldrT="[Text]" custT="1"/>
      <dgm:spPr/>
      <dgm:t>
        <a:bodyPr/>
        <a:lstStyle/>
        <a:p>
          <a:r>
            <a:rPr lang="en-US" sz="2000" b="1" dirty="0" smtClean="0">
              <a:latin typeface="+mj-lt"/>
              <a:cs typeface="Times New Roman" panose="02020603050405020304" pitchFamily="18" charset="0"/>
            </a:rPr>
            <a:t> Nodal Officer (MDM)</a:t>
          </a:r>
          <a:endParaRPr lang="en-US" sz="2000" dirty="0">
            <a:latin typeface="+mj-lt"/>
            <a:cs typeface="Times New Roman" panose="02020603050405020304" pitchFamily="18" charset="0"/>
          </a:endParaRPr>
        </a:p>
      </dgm:t>
    </dgm:pt>
    <dgm:pt modelId="{5433E19D-291C-4D5F-86F6-6D096755D41C}" type="sibTrans" cxnId="{E18F990A-126B-4D49-B066-39A4A489E3E4}">
      <dgm:prSet custT="1"/>
      <dgm:spPr/>
      <dgm:t>
        <a:bodyPr/>
        <a:lstStyle/>
        <a:p>
          <a:endParaRPr lang="en-US" sz="2000">
            <a:solidFill>
              <a:schemeClr val="tx1"/>
            </a:solidFill>
            <a:latin typeface="+mj-lt"/>
            <a:cs typeface="Times New Roman" panose="02020603050405020304" pitchFamily="18" charset="0"/>
          </a:endParaRPr>
        </a:p>
      </dgm:t>
    </dgm:pt>
    <dgm:pt modelId="{72EE4549-0967-486A-ABFB-B11E1F5C398C}" type="parTrans" cxnId="{E18F990A-126B-4D49-B066-39A4A489E3E4}">
      <dgm:prSet/>
      <dgm:spPr/>
      <dgm:t>
        <a:bodyPr/>
        <a:lstStyle/>
        <a:p>
          <a:endParaRPr lang="en-US" sz="2000">
            <a:solidFill>
              <a:schemeClr val="tx1"/>
            </a:solidFill>
            <a:latin typeface="+mj-lt"/>
            <a:cs typeface="Times New Roman" panose="02020603050405020304" pitchFamily="18" charset="0"/>
          </a:endParaRPr>
        </a:p>
      </dgm:t>
    </dgm:pt>
    <dgm:pt modelId="{992D5E3B-2FE7-4DA6-BB41-4375E5F8F1EF}">
      <dgm:prSet phldrT="[Text]" custT="1"/>
      <dgm:spPr/>
      <dgm:t>
        <a:bodyPr/>
        <a:lstStyle/>
        <a:p>
          <a:r>
            <a:rPr lang="en-US" sz="2000" b="1" smtClean="0">
              <a:latin typeface="+mj-lt"/>
              <a:cs typeface="Times New Roman" panose="02020603050405020304" pitchFamily="18" charset="0"/>
            </a:rPr>
            <a:t>Zonal Officers / Principals of Education Department</a:t>
          </a:r>
          <a:endParaRPr lang="en-US" sz="2000" dirty="0">
            <a:latin typeface="+mj-lt"/>
            <a:cs typeface="Times New Roman" panose="02020603050405020304" pitchFamily="18" charset="0"/>
          </a:endParaRPr>
        </a:p>
      </dgm:t>
    </dgm:pt>
    <dgm:pt modelId="{D168E397-D44B-46E9-94A2-7CFAD586511C}" type="parTrans" cxnId="{379573D1-C0D5-4C49-90E3-30709F0AA001}">
      <dgm:prSet/>
      <dgm:spPr/>
      <dgm:t>
        <a:bodyPr/>
        <a:lstStyle/>
        <a:p>
          <a:endParaRPr lang="en-US" sz="2000">
            <a:solidFill>
              <a:schemeClr val="tx1"/>
            </a:solidFill>
            <a:latin typeface="+mj-lt"/>
            <a:cs typeface="Times New Roman" panose="02020603050405020304" pitchFamily="18" charset="0"/>
          </a:endParaRPr>
        </a:p>
      </dgm:t>
    </dgm:pt>
    <dgm:pt modelId="{F411C55A-A677-45AF-B5A4-F19AE5EE8152}" type="sibTrans" cxnId="{379573D1-C0D5-4C49-90E3-30709F0AA001}">
      <dgm:prSet custT="1"/>
      <dgm:spPr/>
      <dgm:t>
        <a:bodyPr/>
        <a:lstStyle/>
        <a:p>
          <a:endParaRPr lang="en-US" sz="2000">
            <a:solidFill>
              <a:schemeClr val="tx1"/>
            </a:solidFill>
            <a:latin typeface="+mj-lt"/>
            <a:cs typeface="Times New Roman" panose="02020603050405020304" pitchFamily="18" charset="0"/>
          </a:endParaRPr>
        </a:p>
      </dgm:t>
    </dgm:pt>
    <dgm:pt modelId="{FAC111A1-1F5A-4CCD-81B3-F14B28CA8B0A}">
      <dgm:prSet phldrT="[Text]" custT="1"/>
      <dgm:spPr/>
      <dgm:t>
        <a:bodyPr/>
        <a:lstStyle/>
        <a:p>
          <a:r>
            <a:rPr lang="en-US" sz="2000" b="1" smtClean="0">
              <a:latin typeface="+mj-lt"/>
              <a:cs typeface="Times New Roman" panose="02020603050405020304" pitchFamily="18" charset="0"/>
            </a:rPr>
            <a:t>Head of Schools</a:t>
          </a:r>
          <a:endParaRPr lang="en-US" sz="2000" dirty="0">
            <a:latin typeface="+mj-lt"/>
            <a:cs typeface="Times New Roman" panose="02020603050405020304" pitchFamily="18" charset="0"/>
          </a:endParaRPr>
        </a:p>
      </dgm:t>
    </dgm:pt>
    <dgm:pt modelId="{E2BF6808-BF62-4A13-A753-2AB09C54A5D6}" type="parTrans" cxnId="{A931D656-5B05-4CA0-8A61-2E92167BE232}">
      <dgm:prSet/>
      <dgm:spPr/>
      <dgm:t>
        <a:bodyPr/>
        <a:lstStyle/>
        <a:p>
          <a:endParaRPr lang="en-US" sz="2000">
            <a:solidFill>
              <a:schemeClr val="tx1"/>
            </a:solidFill>
            <a:latin typeface="+mj-lt"/>
            <a:cs typeface="Times New Roman" panose="02020603050405020304" pitchFamily="18" charset="0"/>
          </a:endParaRPr>
        </a:p>
      </dgm:t>
    </dgm:pt>
    <dgm:pt modelId="{E7BE19D9-7F43-4B97-A9DC-1E2F15C5EFEC}" type="sibTrans" cxnId="{A931D656-5B05-4CA0-8A61-2E92167BE232}">
      <dgm:prSet custT="1"/>
      <dgm:spPr/>
      <dgm:t>
        <a:bodyPr/>
        <a:lstStyle/>
        <a:p>
          <a:endParaRPr lang="en-US" sz="2000">
            <a:solidFill>
              <a:schemeClr val="tx1"/>
            </a:solidFill>
            <a:latin typeface="+mj-lt"/>
            <a:cs typeface="Times New Roman" panose="02020603050405020304" pitchFamily="18" charset="0"/>
          </a:endParaRPr>
        </a:p>
      </dgm:t>
    </dgm:pt>
    <dgm:pt modelId="{0BCFABBA-BC64-40A2-849A-EA5D5DEAAAAE}">
      <dgm:prSet phldrT="[Text]" custT="1"/>
      <dgm:spPr/>
      <dgm:t>
        <a:bodyPr/>
        <a:lstStyle/>
        <a:p>
          <a:r>
            <a:rPr lang="en-US" sz="2000" b="1" smtClean="0">
              <a:latin typeface="+mj-lt"/>
              <a:cs typeface="Times New Roman" panose="02020603050405020304" pitchFamily="18" charset="0"/>
            </a:rPr>
            <a:t>MDM Supplier</a:t>
          </a:r>
          <a:endParaRPr lang="en-US" sz="2000" dirty="0">
            <a:latin typeface="+mj-lt"/>
            <a:cs typeface="Times New Roman" panose="02020603050405020304" pitchFamily="18" charset="0"/>
          </a:endParaRPr>
        </a:p>
      </dgm:t>
    </dgm:pt>
    <dgm:pt modelId="{6B6C14F6-B0E4-45AB-AAA3-72D114CDFC9F}" type="parTrans" cxnId="{6B6DDE77-6ACD-46A2-A233-C63150417480}">
      <dgm:prSet/>
      <dgm:spPr/>
      <dgm:t>
        <a:bodyPr/>
        <a:lstStyle/>
        <a:p>
          <a:endParaRPr lang="en-US" sz="2000">
            <a:solidFill>
              <a:schemeClr val="tx1"/>
            </a:solidFill>
            <a:latin typeface="+mj-lt"/>
            <a:cs typeface="Times New Roman" panose="02020603050405020304" pitchFamily="18" charset="0"/>
          </a:endParaRPr>
        </a:p>
      </dgm:t>
    </dgm:pt>
    <dgm:pt modelId="{1FEC6F7B-DFD5-4B9C-81AD-901CC1369020}" type="sibTrans" cxnId="{6B6DDE77-6ACD-46A2-A233-C63150417480}">
      <dgm:prSet/>
      <dgm:spPr/>
      <dgm:t>
        <a:bodyPr/>
        <a:lstStyle/>
        <a:p>
          <a:endParaRPr lang="en-US" sz="2000">
            <a:solidFill>
              <a:schemeClr val="tx1"/>
            </a:solidFill>
            <a:latin typeface="+mj-lt"/>
            <a:cs typeface="Times New Roman" panose="02020603050405020304" pitchFamily="18" charset="0"/>
          </a:endParaRPr>
        </a:p>
      </dgm:t>
    </dgm:pt>
    <dgm:pt modelId="{033D88A7-C678-465D-92EB-469F6A09D03D}" type="pres">
      <dgm:prSet presAssocID="{2058E0D7-2087-422C-9C0B-5A41C8F88F2D}" presName="linearFlow" presStyleCnt="0">
        <dgm:presLayoutVars>
          <dgm:resizeHandles val="exact"/>
        </dgm:presLayoutVars>
      </dgm:prSet>
      <dgm:spPr/>
      <dgm:t>
        <a:bodyPr/>
        <a:lstStyle/>
        <a:p>
          <a:endParaRPr lang="en-US"/>
        </a:p>
      </dgm:t>
    </dgm:pt>
    <dgm:pt modelId="{1AB920A2-6630-4837-B0E3-EACA32C4D64D}" type="pres">
      <dgm:prSet presAssocID="{CEEB2B5F-9165-4F2E-BE58-F2477B327296}" presName="node" presStyleLbl="node1" presStyleIdx="0" presStyleCnt="7" custScaleX="333219" custScaleY="144032">
        <dgm:presLayoutVars>
          <dgm:bulletEnabled val="1"/>
        </dgm:presLayoutVars>
      </dgm:prSet>
      <dgm:spPr/>
      <dgm:t>
        <a:bodyPr/>
        <a:lstStyle/>
        <a:p>
          <a:endParaRPr lang="en-US"/>
        </a:p>
      </dgm:t>
    </dgm:pt>
    <dgm:pt modelId="{8969D0A8-89E0-461F-B9AE-5BE0A64CC852}" type="pres">
      <dgm:prSet presAssocID="{1185F54B-6129-4FC4-AD3C-524BFCE2D67F}" presName="sibTrans" presStyleLbl="sibTrans2D1" presStyleIdx="0" presStyleCnt="6"/>
      <dgm:spPr/>
      <dgm:t>
        <a:bodyPr/>
        <a:lstStyle/>
        <a:p>
          <a:endParaRPr lang="en-US"/>
        </a:p>
      </dgm:t>
    </dgm:pt>
    <dgm:pt modelId="{D4E3D025-D8FF-445A-9D86-0482C8FA63DC}" type="pres">
      <dgm:prSet presAssocID="{1185F54B-6129-4FC4-AD3C-524BFCE2D67F}" presName="connectorText" presStyleLbl="sibTrans2D1" presStyleIdx="0" presStyleCnt="6"/>
      <dgm:spPr/>
      <dgm:t>
        <a:bodyPr/>
        <a:lstStyle/>
        <a:p>
          <a:endParaRPr lang="en-US"/>
        </a:p>
      </dgm:t>
    </dgm:pt>
    <dgm:pt modelId="{56B54DEF-B01E-4492-AA8B-7786C2DDB060}" type="pres">
      <dgm:prSet presAssocID="{87E8C2F4-F75F-4F75-A3DC-688B56C8F6A1}" presName="node" presStyleLbl="node1" presStyleIdx="1" presStyleCnt="7" custScaleX="333219">
        <dgm:presLayoutVars>
          <dgm:bulletEnabled val="1"/>
        </dgm:presLayoutVars>
      </dgm:prSet>
      <dgm:spPr/>
      <dgm:t>
        <a:bodyPr/>
        <a:lstStyle/>
        <a:p>
          <a:endParaRPr lang="en-US"/>
        </a:p>
      </dgm:t>
    </dgm:pt>
    <dgm:pt modelId="{A9680968-A6F2-4188-9051-221B46C4CCF2}" type="pres">
      <dgm:prSet presAssocID="{8AA2A4A3-E5D4-4145-AAED-66E9F75C70D6}" presName="sibTrans" presStyleLbl="sibTrans2D1" presStyleIdx="1" presStyleCnt="6"/>
      <dgm:spPr/>
      <dgm:t>
        <a:bodyPr/>
        <a:lstStyle/>
        <a:p>
          <a:endParaRPr lang="en-US"/>
        </a:p>
      </dgm:t>
    </dgm:pt>
    <dgm:pt modelId="{C89F9583-F1F9-4DDC-BFAF-F32A876EE2C3}" type="pres">
      <dgm:prSet presAssocID="{8AA2A4A3-E5D4-4145-AAED-66E9F75C70D6}" presName="connectorText" presStyleLbl="sibTrans2D1" presStyleIdx="1" presStyleCnt="6"/>
      <dgm:spPr/>
      <dgm:t>
        <a:bodyPr/>
        <a:lstStyle/>
        <a:p>
          <a:endParaRPr lang="en-US"/>
        </a:p>
      </dgm:t>
    </dgm:pt>
    <dgm:pt modelId="{7BDC5953-F792-4076-9CEA-E46CD5A1FC3C}" type="pres">
      <dgm:prSet presAssocID="{0AE2C4F9-C431-493E-A928-28C7BCC0B0B4}" presName="node" presStyleLbl="node1" presStyleIdx="2" presStyleCnt="7" custScaleX="333219">
        <dgm:presLayoutVars>
          <dgm:bulletEnabled val="1"/>
        </dgm:presLayoutVars>
      </dgm:prSet>
      <dgm:spPr/>
      <dgm:t>
        <a:bodyPr/>
        <a:lstStyle/>
        <a:p>
          <a:endParaRPr lang="en-US"/>
        </a:p>
      </dgm:t>
    </dgm:pt>
    <dgm:pt modelId="{6672C67F-E7F1-4F84-A0E8-A8E424B68FF5}" type="pres">
      <dgm:prSet presAssocID="{9F8AFAA5-E400-405B-BE08-DA7702169F4B}" presName="sibTrans" presStyleLbl="sibTrans2D1" presStyleIdx="2" presStyleCnt="6"/>
      <dgm:spPr/>
      <dgm:t>
        <a:bodyPr/>
        <a:lstStyle/>
        <a:p>
          <a:endParaRPr lang="en-US"/>
        </a:p>
      </dgm:t>
    </dgm:pt>
    <dgm:pt modelId="{ABE46ADE-FB7C-40AA-8E0A-849956C40CCB}" type="pres">
      <dgm:prSet presAssocID="{9F8AFAA5-E400-405B-BE08-DA7702169F4B}" presName="connectorText" presStyleLbl="sibTrans2D1" presStyleIdx="2" presStyleCnt="6"/>
      <dgm:spPr/>
      <dgm:t>
        <a:bodyPr/>
        <a:lstStyle/>
        <a:p>
          <a:endParaRPr lang="en-US"/>
        </a:p>
      </dgm:t>
    </dgm:pt>
    <dgm:pt modelId="{5E0224DE-192A-498E-8953-C3E669C18B83}" type="pres">
      <dgm:prSet presAssocID="{A1C0E4A9-9249-4DB5-97F4-C59CEC972C09}" presName="node" presStyleLbl="node1" presStyleIdx="3" presStyleCnt="7" custScaleX="333219">
        <dgm:presLayoutVars>
          <dgm:bulletEnabled val="1"/>
        </dgm:presLayoutVars>
      </dgm:prSet>
      <dgm:spPr/>
      <dgm:t>
        <a:bodyPr/>
        <a:lstStyle/>
        <a:p>
          <a:endParaRPr lang="en-US"/>
        </a:p>
      </dgm:t>
    </dgm:pt>
    <dgm:pt modelId="{754D4D60-49FC-44AB-B53F-6D35AE4F3CF5}" type="pres">
      <dgm:prSet presAssocID="{5433E19D-291C-4D5F-86F6-6D096755D41C}" presName="sibTrans" presStyleLbl="sibTrans2D1" presStyleIdx="3" presStyleCnt="6"/>
      <dgm:spPr/>
      <dgm:t>
        <a:bodyPr/>
        <a:lstStyle/>
        <a:p>
          <a:endParaRPr lang="en-US"/>
        </a:p>
      </dgm:t>
    </dgm:pt>
    <dgm:pt modelId="{7B6F3109-3C01-48D6-B3C2-BFD6A4622C64}" type="pres">
      <dgm:prSet presAssocID="{5433E19D-291C-4D5F-86F6-6D096755D41C}" presName="connectorText" presStyleLbl="sibTrans2D1" presStyleIdx="3" presStyleCnt="6"/>
      <dgm:spPr/>
      <dgm:t>
        <a:bodyPr/>
        <a:lstStyle/>
        <a:p>
          <a:endParaRPr lang="en-US"/>
        </a:p>
      </dgm:t>
    </dgm:pt>
    <dgm:pt modelId="{60B7CD27-71D1-4663-BD56-8A0CFD887A6F}" type="pres">
      <dgm:prSet presAssocID="{992D5E3B-2FE7-4DA6-BB41-4375E5F8F1EF}" presName="node" presStyleLbl="node1" presStyleIdx="4" presStyleCnt="7" custScaleX="333219">
        <dgm:presLayoutVars>
          <dgm:bulletEnabled val="1"/>
        </dgm:presLayoutVars>
      </dgm:prSet>
      <dgm:spPr/>
      <dgm:t>
        <a:bodyPr/>
        <a:lstStyle/>
        <a:p>
          <a:endParaRPr lang="en-US"/>
        </a:p>
      </dgm:t>
    </dgm:pt>
    <dgm:pt modelId="{7ABD9CDE-92A1-452D-BAF4-3D602DAAFD3F}" type="pres">
      <dgm:prSet presAssocID="{F411C55A-A677-45AF-B5A4-F19AE5EE8152}" presName="sibTrans" presStyleLbl="sibTrans2D1" presStyleIdx="4" presStyleCnt="6"/>
      <dgm:spPr/>
      <dgm:t>
        <a:bodyPr/>
        <a:lstStyle/>
        <a:p>
          <a:endParaRPr lang="en-US"/>
        </a:p>
      </dgm:t>
    </dgm:pt>
    <dgm:pt modelId="{7D525E00-6AD4-4099-9661-7CE8B7FCC39E}" type="pres">
      <dgm:prSet presAssocID="{F411C55A-A677-45AF-B5A4-F19AE5EE8152}" presName="connectorText" presStyleLbl="sibTrans2D1" presStyleIdx="4" presStyleCnt="6"/>
      <dgm:spPr/>
      <dgm:t>
        <a:bodyPr/>
        <a:lstStyle/>
        <a:p>
          <a:endParaRPr lang="en-US"/>
        </a:p>
      </dgm:t>
    </dgm:pt>
    <dgm:pt modelId="{63774F07-BEFB-419B-A9E7-4531BBA21C67}" type="pres">
      <dgm:prSet presAssocID="{FAC111A1-1F5A-4CCD-81B3-F14B28CA8B0A}" presName="node" presStyleLbl="node1" presStyleIdx="5" presStyleCnt="7" custScaleX="333219">
        <dgm:presLayoutVars>
          <dgm:bulletEnabled val="1"/>
        </dgm:presLayoutVars>
      </dgm:prSet>
      <dgm:spPr/>
      <dgm:t>
        <a:bodyPr/>
        <a:lstStyle/>
        <a:p>
          <a:endParaRPr lang="en-US"/>
        </a:p>
      </dgm:t>
    </dgm:pt>
    <dgm:pt modelId="{008372E5-4C30-4B71-906C-FBB451CD69B4}" type="pres">
      <dgm:prSet presAssocID="{E7BE19D9-7F43-4B97-A9DC-1E2F15C5EFEC}" presName="sibTrans" presStyleLbl="sibTrans2D1" presStyleIdx="5" presStyleCnt="6"/>
      <dgm:spPr/>
      <dgm:t>
        <a:bodyPr/>
        <a:lstStyle/>
        <a:p>
          <a:endParaRPr lang="en-US"/>
        </a:p>
      </dgm:t>
    </dgm:pt>
    <dgm:pt modelId="{1F077450-F19D-4A1D-B776-83D52700FC0E}" type="pres">
      <dgm:prSet presAssocID="{E7BE19D9-7F43-4B97-A9DC-1E2F15C5EFEC}" presName="connectorText" presStyleLbl="sibTrans2D1" presStyleIdx="5" presStyleCnt="6"/>
      <dgm:spPr/>
      <dgm:t>
        <a:bodyPr/>
        <a:lstStyle/>
        <a:p>
          <a:endParaRPr lang="en-US"/>
        </a:p>
      </dgm:t>
    </dgm:pt>
    <dgm:pt modelId="{5EFBE3E0-2929-4041-85AE-FDCF86315697}" type="pres">
      <dgm:prSet presAssocID="{0BCFABBA-BC64-40A2-849A-EA5D5DEAAAAE}" presName="node" presStyleLbl="node1" presStyleIdx="6" presStyleCnt="7" custScaleX="333219">
        <dgm:presLayoutVars>
          <dgm:bulletEnabled val="1"/>
        </dgm:presLayoutVars>
      </dgm:prSet>
      <dgm:spPr/>
      <dgm:t>
        <a:bodyPr/>
        <a:lstStyle/>
        <a:p>
          <a:endParaRPr lang="en-US"/>
        </a:p>
      </dgm:t>
    </dgm:pt>
  </dgm:ptLst>
  <dgm:cxnLst>
    <dgm:cxn modelId="{6B6DDE77-6ACD-46A2-A233-C63150417480}" srcId="{2058E0D7-2087-422C-9C0B-5A41C8F88F2D}" destId="{0BCFABBA-BC64-40A2-849A-EA5D5DEAAAAE}" srcOrd="6" destOrd="0" parTransId="{6B6C14F6-B0E4-45AB-AAA3-72D114CDFC9F}" sibTransId="{1FEC6F7B-DFD5-4B9C-81AD-901CC1369020}"/>
    <dgm:cxn modelId="{7CE19C68-ABC5-4108-86D5-1EEF67509E56}" type="presOf" srcId="{9F8AFAA5-E400-405B-BE08-DA7702169F4B}" destId="{ABE46ADE-FB7C-40AA-8E0A-849956C40CCB}" srcOrd="1" destOrd="0" presId="urn:microsoft.com/office/officeart/2005/8/layout/process2"/>
    <dgm:cxn modelId="{E4C93338-3562-475A-A43F-F664CC18EC7D}" type="presOf" srcId="{2058E0D7-2087-422C-9C0B-5A41C8F88F2D}" destId="{033D88A7-C678-465D-92EB-469F6A09D03D}" srcOrd="0" destOrd="0" presId="urn:microsoft.com/office/officeart/2005/8/layout/process2"/>
    <dgm:cxn modelId="{2D65D33C-9E27-44E6-89BC-362472666DCC}" type="presOf" srcId="{0AE2C4F9-C431-493E-A928-28C7BCC0B0B4}" destId="{7BDC5953-F792-4076-9CEA-E46CD5A1FC3C}" srcOrd="0" destOrd="0" presId="urn:microsoft.com/office/officeart/2005/8/layout/process2"/>
    <dgm:cxn modelId="{D9641CE0-8F58-4244-B395-D2B1D92A0BC8}" type="presOf" srcId="{F411C55A-A677-45AF-B5A4-F19AE5EE8152}" destId="{7ABD9CDE-92A1-452D-BAF4-3D602DAAFD3F}" srcOrd="0" destOrd="0" presId="urn:microsoft.com/office/officeart/2005/8/layout/process2"/>
    <dgm:cxn modelId="{E21DE710-F815-4DA6-A34D-B9846BF25FB3}" srcId="{2058E0D7-2087-422C-9C0B-5A41C8F88F2D}" destId="{0AE2C4F9-C431-493E-A928-28C7BCC0B0B4}" srcOrd="2" destOrd="0" parTransId="{0E69112E-23EB-4AAE-A37F-ADFEEDFAB4F8}" sibTransId="{9F8AFAA5-E400-405B-BE08-DA7702169F4B}"/>
    <dgm:cxn modelId="{67BB671B-17D4-4A69-A8B1-9F380E4556C9}" type="presOf" srcId="{992D5E3B-2FE7-4DA6-BB41-4375E5F8F1EF}" destId="{60B7CD27-71D1-4663-BD56-8A0CFD887A6F}" srcOrd="0" destOrd="0" presId="urn:microsoft.com/office/officeart/2005/8/layout/process2"/>
    <dgm:cxn modelId="{2E16D001-F424-44F3-86D1-5C0B519640C1}" type="presOf" srcId="{8AA2A4A3-E5D4-4145-AAED-66E9F75C70D6}" destId="{C89F9583-F1F9-4DDC-BFAF-F32A876EE2C3}" srcOrd="1" destOrd="0" presId="urn:microsoft.com/office/officeart/2005/8/layout/process2"/>
    <dgm:cxn modelId="{379573D1-C0D5-4C49-90E3-30709F0AA001}" srcId="{2058E0D7-2087-422C-9C0B-5A41C8F88F2D}" destId="{992D5E3B-2FE7-4DA6-BB41-4375E5F8F1EF}" srcOrd="4" destOrd="0" parTransId="{D168E397-D44B-46E9-94A2-7CFAD586511C}" sibTransId="{F411C55A-A677-45AF-B5A4-F19AE5EE8152}"/>
    <dgm:cxn modelId="{282D3910-410F-449E-9065-F2A16E680B24}" type="presOf" srcId="{5433E19D-291C-4D5F-86F6-6D096755D41C}" destId="{7B6F3109-3C01-48D6-B3C2-BFD6A4622C64}" srcOrd="1" destOrd="0" presId="urn:microsoft.com/office/officeart/2005/8/layout/process2"/>
    <dgm:cxn modelId="{EA608A06-BEFA-4821-8EB6-F883CA456F9E}" type="presOf" srcId="{E7BE19D9-7F43-4B97-A9DC-1E2F15C5EFEC}" destId="{1F077450-F19D-4A1D-B776-83D52700FC0E}" srcOrd="1" destOrd="0" presId="urn:microsoft.com/office/officeart/2005/8/layout/process2"/>
    <dgm:cxn modelId="{E18F990A-126B-4D49-B066-39A4A489E3E4}" srcId="{2058E0D7-2087-422C-9C0B-5A41C8F88F2D}" destId="{A1C0E4A9-9249-4DB5-97F4-C59CEC972C09}" srcOrd="3" destOrd="0" parTransId="{72EE4549-0967-486A-ABFB-B11E1F5C398C}" sibTransId="{5433E19D-291C-4D5F-86F6-6D096755D41C}"/>
    <dgm:cxn modelId="{A931D656-5B05-4CA0-8A61-2E92167BE232}" srcId="{2058E0D7-2087-422C-9C0B-5A41C8F88F2D}" destId="{FAC111A1-1F5A-4CCD-81B3-F14B28CA8B0A}" srcOrd="5" destOrd="0" parTransId="{E2BF6808-BF62-4A13-A753-2AB09C54A5D6}" sibTransId="{E7BE19D9-7F43-4B97-A9DC-1E2F15C5EFEC}"/>
    <dgm:cxn modelId="{3148BE78-3776-459E-B187-58BDF7296153}" srcId="{2058E0D7-2087-422C-9C0B-5A41C8F88F2D}" destId="{87E8C2F4-F75F-4F75-A3DC-688B56C8F6A1}" srcOrd="1" destOrd="0" parTransId="{76F32126-AA55-402D-A933-B054193746C2}" sibTransId="{8AA2A4A3-E5D4-4145-AAED-66E9F75C70D6}"/>
    <dgm:cxn modelId="{01619534-2BE7-4573-A9C2-2C83122AD02C}" type="presOf" srcId="{1185F54B-6129-4FC4-AD3C-524BFCE2D67F}" destId="{D4E3D025-D8FF-445A-9D86-0482C8FA63DC}" srcOrd="1" destOrd="0" presId="urn:microsoft.com/office/officeart/2005/8/layout/process2"/>
    <dgm:cxn modelId="{58D6D9F6-CC6A-4049-B1A9-8E2623E5E280}" type="presOf" srcId="{A1C0E4A9-9249-4DB5-97F4-C59CEC972C09}" destId="{5E0224DE-192A-498E-8953-C3E669C18B83}" srcOrd="0" destOrd="0" presId="urn:microsoft.com/office/officeart/2005/8/layout/process2"/>
    <dgm:cxn modelId="{900AEC87-F9AE-40C8-AE46-A228225F02F8}" type="presOf" srcId="{F411C55A-A677-45AF-B5A4-F19AE5EE8152}" destId="{7D525E00-6AD4-4099-9661-7CE8B7FCC39E}" srcOrd="1" destOrd="0" presId="urn:microsoft.com/office/officeart/2005/8/layout/process2"/>
    <dgm:cxn modelId="{672AFF33-5B7F-4FE4-943F-CD2211CFC634}" type="presOf" srcId="{E7BE19D9-7F43-4B97-A9DC-1E2F15C5EFEC}" destId="{008372E5-4C30-4B71-906C-FBB451CD69B4}" srcOrd="0" destOrd="0" presId="urn:microsoft.com/office/officeart/2005/8/layout/process2"/>
    <dgm:cxn modelId="{29FD8C0E-04FF-41A4-8791-C2056162FDDE}" type="presOf" srcId="{0BCFABBA-BC64-40A2-849A-EA5D5DEAAAAE}" destId="{5EFBE3E0-2929-4041-85AE-FDCF86315697}" srcOrd="0" destOrd="0" presId="urn:microsoft.com/office/officeart/2005/8/layout/process2"/>
    <dgm:cxn modelId="{8FA67AF9-1F35-49B1-9523-2CDD2F92EEFD}" srcId="{2058E0D7-2087-422C-9C0B-5A41C8F88F2D}" destId="{CEEB2B5F-9165-4F2E-BE58-F2477B327296}" srcOrd="0" destOrd="0" parTransId="{D9A571A4-49DB-4882-A10B-B65311E18678}" sibTransId="{1185F54B-6129-4FC4-AD3C-524BFCE2D67F}"/>
    <dgm:cxn modelId="{6547ABF0-1E02-4AA6-8471-6D333D8DBB39}" type="presOf" srcId="{9F8AFAA5-E400-405B-BE08-DA7702169F4B}" destId="{6672C67F-E7F1-4F84-A0E8-A8E424B68FF5}" srcOrd="0" destOrd="0" presId="urn:microsoft.com/office/officeart/2005/8/layout/process2"/>
    <dgm:cxn modelId="{3DC21E40-3BE9-4254-A94B-998391D4647A}" type="presOf" srcId="{87E8C2F4-F75F-4F75-A3DC-688B56C8F6A1}" destId="{56B54DEF-B01E-4492-AA8B-7786C2DDB060}" srcOrd="0" destOrd="0" presId="urn:microsoft.com/office/officeart/2005/8/layout/process2"/>
    <dgm:cxn modelId="{1F144075-377C-41EC-888F-58605C60C617}" type="presOf" srcId="{FAC111A1-1F5A-4CCD-81B3-F14B28CA8B0A}" destId="{63774F07-BEFB-419B-A9E7-4531BBA21C67}" srcOrd="0" destOrd="0" presId="urn:microsoft.com/office/officeart/2005/8/layout/process2"/>
    <dgm:cxn modelId="{B94E497E-5D3F-42C9-B7D2-764C7907DFE0}" type="presOf" srcId="{8AA2A4A3-E5D4-4145-AAED-66E9F75C70D6}" destId="{A9680968-A6F2-4188-9051-221B46C4CCF2}" srcOrd="0" destOrd="0" presId="urn:microsoft.com/office/officeart/2005/8/layout/process2"/>
    <dgm:cxn modelId="{EED70A58-703C-4362-9949-43391DD29FD1}" type="presOf" srcId="{5433E19D-291C-4D5F-86F6-6D096755D41C}" destId="{754D4D60-49FC-44AB-B53F-6D35AE4F3CF5}" srcOrd="0" destOrd="0" presId="urn:microsoft.com/office/officeart/2005/8/layout/process2"/>
    <dgm:cxn modelId="{76FEFE9E-68B8-4FA9-A065-D346D3EDFF13}" type="presOf" srcId="{CEEB2B5F-9165-4F2E-BE58-F2477B327296}" destId="{1AB920A2-6630-4837-B0E3-EACA32C4D64D}" srcOrd="0" destOrd="0" presId="urn:microsoft.com/office/officeart/2005/8/layout/process2"/>
    <dgm:cxn modelId="{F62CC955-B81C-44FE-A82D-8ADF8D5DDFF6}" type="presOf" srcId="{1185F54B-6129-4FC4-AD3C-524BFCE2D67F}" destId="{8969D0A8-89E0-461F-B9AE-5BE0A64CC852}" srcOrd="0" destOrd="0" presId="urn:microsoft.com/office/officeart/2005/8/layout/process2"/>
    <dgm:cxn modelId="{4EBF61AF-5660-4B0E-9A26-927F760E5DFA}" type="presParOf" srcId="{033D88A7-C678-465D-92EB-469F6A09D03D}" destId="{1AB920A2-6630-4837-B0E3-EACA32C4D64D}" srcOrd="0" destOrd="0" presId="urn:microsoft.com/office/officeart/2005/8/layout/process2"/>
    <dgm:cxn modelId="{0F148E11-2447-4EAB-8AE5-4256D30D12A9}" type="presParOf" srcId="{033D88A7-C678-465D-92EB-469F6A09D03D}" destId="{8969D0A8-89E0-461F-B9AE-5BE0A64CC852}" srcOrd="1" destOrd="0" presId="urn:microsoft.com/office/officeart/2005/8/layout/process2"/>
    <dgm:cxn modelId="{A3AFB3F0-5B45-47A9-B512-03CD93D67DE8}" type="presParOf" srcId="{8969D0A8-89E0-461F-B9AE-5BE0A64CC852}" destId="{D4E3D025-D8FF-445A-9D86-0482C8FA63DC}" srcOrd="0" destOrd="0" presId="urn:microsoft.com/office/officeart/2005/8/layout/process2"/>
    <dgm:cxn modelId="{057F18D1-30FF-4621-9C13-F52DA12C63AF}" type="presParOf" srcId="{033D88A7-C678-465D-92EB-469F6A09D03D}" destId="{56B54DEF-B01E-4492-AA8B-7786C2DDB060}" srcOrd="2" destOrd="0" presId="urn:microsoft.com/office/officeart/2005/8/layout/process2"/>
    <dgm:cxn modelId="{CB969DA7-58D5-4C89-9340-10474BD309F6}" type="presParOf" srcId="{033D88A7-C678-465D-92EB-469F6A09D03D}" destId="{A9680968-A6F2-4188-9051-221B46C4CCF2}" srcOrd="3" destOrd="0" presId="urn:microsoft.com/office/officeart/2005/8/layout/process2"/>
    <dgm:cxn modelId="{E9A55F42-8208-4C91-B5BE-2BEE173F584B}" type="presParOf" srcId="{A9680968-A6F2-4188-9051-221B46C4CCF2}" destId="{C89F9583-F1F9-4DDC-BFAF-F32A876EE2C3}" srcOrd="0" destOrd="0" presId="urn:microsoft.com/office/officeart/2005/8/layout/process2"/>
    <dgm:cxn modelId="{D2C52E84-C60D-45F9-B65C-3AA146FDA35E}" type="presParOf" srcId="{033D88A7-C678-465D-92EB-469F6A09D03D}" destId="{7BDC5953-F792-4076-9CEA-E46CD5A1FC3C}" srcOrd="4" destOrd="0" presId="urn:microsoft.com/office/officeart/2005/8/layout/process2"/>
    <dgm:cxn modelId="{E52C667A-E0ED-420A-8643-DA417FAF723C}" type="presParOf" srcId="{033D88A7-C678-465D-92EB-469F6A09D03D}" destId="{6672C67F-E7F1-4F84-A0E8-A8E424B68FF5}" srcOrd="5" destOrd="0" presId="urn:microsoft.com/office/officeart/2005/8/layout/process2"/>
    <dgm:cxn modelId="{749B21CB-DA74-41ED-9A98-432595E7AE29}" type="presParOf" srcId="{6672C67F-E7F1-4F84-A0E8-A8E424B68FF5}" destId="{ABE46ADE-FB7C-40AA-8E0A-849956C40CCB}" srcOrd="0" destOrd="0" presId="urn:microsoft.com/office/officeart/2005/8/layout/process2"/>
    <dgm:cxn modelId="{2F5CD16E-F522-4D34-9957-C6ABF4C40D24}" type="presParOf" srcId="{033D88A7-C678-465D-92EB-469F6A09D03D}" destId="{5E0224DE-192A-498E-8953-C3E669C18B83}" srcOrd="6" destOrd="0" presId="urn:microsoft.com/office/officeart/2005/8/layout/process2"/>
    <dgm:cxn modelId="{DB39424B-EF5B-4D39-BAF0-C0C63063FB4C}" type="presParOf" srcId="{033D88A7-C678-465D-92EB-469F6A09D03D}" destId="{754D4D60-49FC-44AB-B53F-6D35AE4F3CF5}" srcOrd="7" destOrd="0" presId="urn:microsoft.com/office/officeart/2005/8/layout/process2"/>
    <dgm:cxn modelId="{A073B231-DFAE-4707-9D5B-D7EF4D04B7AA}" type="presParOf" srcId="{754D4D60-49FC-44AB-B53F-6D35AE4F3CF5}" destId="{7B6F3109-3C01-48D6-B3C2-BFD6A4622C64}" srcOrd="0" destOrd="0" presId="urn:microsoft.com/office/officeart/2005/8/layout/process2"/>
    <dgm:cxn modelId="{ABB57771-2DF1-4DFE-8A3F-F71005F94F91}" type="presParOf" srcId="{033D88A7-C678-465D-92EB-469F6A09D03D}" destId="{60B7CD27-71D1-4663-BD56-8A0CFD887A6F}" srcOrd="8" destOrd="0" presId="urn:microsoft.com/office/officeart/2005/8/layout/process2"/>
    <dgm:cxn modelId="{112E6017-C462-4BFA-9CF5-A9631E47F948}" type="presParOf" srcId="{033D88A7-C678-465D-92EB-469F6A09D03D}" destId="{7ABD9CDE-92A1-452D-BAF4-3D602DAAFD3F}" srcOrd="9" destOrd="0" presId="urn:microsoft.com/office/officeart/2005/8/layout/process2"/>
    <dgm:cxn modelId="{5E940C6C-92EE-4C2F-BF8E-C0F49866D2CD}" type="presParOf" srcId="{7ABD9CDE-92A1-452D-BAF4-3D602DAAFD3F}" destId="{7D525E00-6AD4-4099-9661-7CE8B7FCC39E}" srcOrd="0" destOrd="0" presId="urn:microsoft.com/office/officeart/2005/8/layout/process2"/>
    <dgm:cxn modelId="{8348B309-A8A8-40F1-82B1-E28EC2D5252F}" type="presParOf" srcId="{033D88A7-C678-465D-92EB-469F6A09D03D}" destId="{63774F07-BEFB-419B-A9E7-4531BBA21C67}" srcOrd="10" destOrd="0" presId="urn:microsoft.com/office/officeart/2005/8/layout/process2"/>
    <dgm:cxn modelId="{51E95DAF-5513-496C-9998-465D2EFF0963}" type="presParOf" srcId="{033D88A7-C678-465D-92EB-469F6A09D03D}" destId="{008372E5-4C30-4B71-906C-FBB451CD69B4}" srcOrd="11" destOrd="0" presId="urn:microsoft.com/office/officeart/2005/8/layout/process2"/>
    <dgm:cxn modelId="{9996CC90-FCDB-4071-AE73-47880094D341}" type="presParOf" srcId="{008372E5-4C30-4B71-906C-FBB451CD69B4}" destId="{1F077450-F19D-4A1D-B776-83D52700FC0E}" srcOrd="0" destOrd="0" presId="urn:microsoft.com/office/officeart/2005/8/layout/process2"/>
    <dgm:cxn modelId="{ACBEFEC8-3C49-47BA-A718-004E432AB552}" type="presParOf" srcId="{033D88A7-C678-465D-92EB-469F6A09D03D}" destId="{5EFBE3E0-2929-4041-85AE-FDCF86315697}" srcOrd="1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04E97A-B7ED-4EF8-AFC7-DB78D603CFC1}" type="doc">
      <dgm:prSet loTypeId="urn:microsoft.com/office/officeart/2005/8/layout/process2" loCatId="process" qsTypeId="urn:microsoft.com/office/officeart/2005/8/quickstyle/3d1" qsCatId="3D" csTypeId="urn:microsoft.com/office/officeart/2005/8/colors/colorful5" csCatId="colorful" phldr="1"/>
      <dgm:spPr/>
    </dgm:pt>
    <dgm:pt modelId="{360B385C-0102-4699-B517-C7C51A67698A}">
      <dgm:prSet phldrT="[Text]" custT="1"/>
      <dgm:spPr/>
      <dgm:t>
        <a:bodyPr/>
        <a:lstStyle/>
        <a:p>
          <a:r>
            <a:rPr lang="en-US" sz="2000" b="1" dirty="0" smtClean="0">
              <a:solidFill>
                <a:schemeClr val="tx1"/>
              </a:solidFill>
            </a:rPr>
            <a:t>MHRD</a:t>
          </a:r>
          <a:endParaRPr lang="en-US" sz="2000" b="1" dirty="0">
            <a:solidFill>
              <a:schemeClr val="tx1"/>
            </a:solidFill>
          </a:endParaRPr>
        </a:p>
      </dgm:t>
    </dgm:pt>
    <dgm:pt modelId="{63907AE4-3A4F-4472-96B4-D37947B3A1B4}" type="parTrans" cxnId="{C4D61C1B-D8E6-47D5-8278-FB95D0629FC8}">
      <dgm:prSet/>
      <dgm:spPr/>
      <dgm:t>
        <a:bodyPr/>
        <a:lstStyle/>
        <a:p>
          <a:endParaRPr lang="en-US"/>
        </a:p>
      </dgm:t>
    </dgm:pt>
    <dgm:pt modelId="{DA42BBE3-9637-4A84-8F86-EA160B4793D4}" type="sibTrans" cxnId="{C4D61C1B-D8E6-47D5-8278-FB95D0629FC8}">
      <dgm:prSet/>
      <dgm:spPr/>
      <dgm:t>
        <a:bodyPr/>
        <a:lstStyle/>
        <a:p>
          <a:endParaRPr lang="en-US"/>
        </a:p>
      </dgm:t>
    </dgm:pt>
    <dgm:pt modelId="{33B1E645-9FF5-46B4-8990-E3D26A1E4776}">
      <dgm:prSet phldrT="[Text]" custT="1"/>
      <dgm:spPr/>
      <dgm:t>
        <a:bodyPr/>
        <a:lstStyle/>
        <a:p>
          <a:r>
            <a:rPr lang="en-US" sz="2000" b="1" smtClean="0">
              <a:solidFill>
                <a:schemeClr val="tx1"/>
              </a:solidFill>
            </a:rPr>
            <a:t>UT ADMINISTRATION</a:t>
          </a:r>
          <a:endParaRPr lang="en-US" sz="2000" b="1" dirty="0">
            <a:solidFill>
              <a:schemeClr val="tx1"/>
            </a:solidFill>
          </a:endParaRPr>
        </a:p>
      </dgm:t>
    </dgm:pt>
    <dgm:pt modelId="{C7F7B31E-419C-4369-BAE6-8ACA2008D110}" type="parTrans" cxnId="{A61B8C99-351B-4BFA-9C2B-7A09D26CE939}">
      <dgm:prSet/>
      <dgm:spPr/>
      <dgm:t>
        <a:bodyPr/>
        <a:lstStyle/>
        <a:p>
          <a:endParaRPr lang="en-US"/>
        </a:p>
      </dgm:t>
    </dgm:pt>
    <dgm:pt modelId="{D638C544-3242-40AD-A08F-13E45323454C}" type="sibTrans" cxnId="{A61B8C99-351B-4BFA-9C2B-7A09D26CE939}">
      <dgm:prSet/>
      <dgm:spPr/>
      <dgm:t>
        <a:bodyPr/>
        <a:lstStyle/>
        <a:p>
          <a:endParaRPr lang="en-US"/>
        </a:p>
      </dgm:t>
    </dgm:pt>
    <dgm:pt modelId="{B2F0B763-F117-45AE-8B05-93D2A5C57778}">
      <dgm:prSet phldrT="[Text]"/>
      <dgm:spPr/>
      <dgm:t>
        <a:bodyPr/>
        <a:lstStyle/>
        <a:p>
          <a:r>
            <a:rPr lang="en-US" b="1" dirty="0" smtClean="0">
              <a:solidFill>
                <a:schemeClr val="tx1"/>
              </a:solidFill>
            </a:rPr>
            <a:t>EDUCATION DEPT.</a:t>
          </a:r>
          <a:endParaRPr lang="en-US" b="1" dirty="0">
            <a:solidFill>
              <a:schemeClr val="tx1"/>
            </a:solidFill>
          </a:endParaRPr>
        </a:p>
      </dgm:t>
    </dgm:pt>
    <dgm:pt modelId="{580C48C7-7338-4A14-A1F1-7F70DAA4AFB0}" type="parTrans" cxnId="{F4306434-F670-4FED-9721-CDAAE8319382}">
      <dgm:prSet/>
      <dgm:spPr/>
      <dgm:t>
        <a:bodyPr/>
        <a:lstStyle/>
        <a:p>
          <a:endParaRPr lang="en-US"/>
        </a:p>
      </dgm:t>
    </dgm:pt>
    <dgm:pt modelId="{96EB21E5-F04E-4E08-A2FA-7757B0DB4B00}" type="sibTrans" cxnId="{F4306434-F670-4FED-9721-CDAAE8319382}">
      <dgm:prSet/>
      <dgm:spPr/>
      <dgm:t>
        <a:bodyPr/>
        <a:lstStyle/>
        <a:p>
          <a:endParaRPr lang="en-US"/>
        </a:p>
      </dgm:t>
    </dgm:pt>
    <dgm:pt modelId="{68F7E91A-FA21-4B14-8047-108BB69BD560}">
      <dgm:prSet phldrT="[Text]"/>
      <dgm:spPr/>
      <dgm:t>
        <a:bodyPr/>
        <a:lstStyle/>
        <a:p>
          <a:r>
            <a:rPr lang="en-US" b="1" dirty="0" smtClean="0">
              <a:solidFill>
                <a:schemeClr val="tx1"/>
              </a:solidFill>
            </a:rPr>
            <a:t>DDOs OF EDUCATION DEPT.</a:t>
          </a:r>
          <a:endParaRPr lang="en-US" b="1" dirty="0">
            <a:solidFill>
              <a:schemeClr val="tx1"/>
            </a:solidFill>
          </a:endParaRPr>
        </a:p>
      </dgm:t>
    </dgm:pt>
    <dgm:pt modelId="{4939DACD-29BA-4CA5-B2F7-542E4144E466}" type="parTrans" cxnId="{AD12FC10-4780-4FF3-93DE-B1A5256C480E}">
      <dgm:prSet/>
      <dgm:spPr/>
      <dgm:t>
        <a:bodyPr/>
        <a:lstStyle/>
        <a:p>
          <a:endParaRPr lang="en-US"/>
        </a:p>
      </dgm:t>
    </dgm:pt>
    <dgm:pt modelId="{42ECF06A-190C-443F-A2B5-BA559984FE0C}" type="sibTrans" cxnId="{AD12FC10-4780-4FF3-93DE-B1A5256C480E}">
      <dgm:prSet/>
      <dgm:spPr/>
      <dgm:t>
        <a:bodyPr/>
        <a:lstStyle/>
        <a:p>
          <a:endParaRPr lang="en-US"/>
        </a:p>
      </dgm:t>
    </dgm:pt>
    <dgm:pt modelId="{DE756856-FF6E-4B72-B785-3B7F43960556}">
      <dgm:prSet phldrT="[Text]"/>
      <dgm:spPr/>
      <dgm:t>
        <a:bodyPr/>
        <a:lstStyle/>
        <a:p>
          <a:r>
            <a:rPr lang="en-US" b="1" dirty="0" smtClean="0">
              <a:solidFill>
                <a:schemeClr val="tx1"/>
              </a:solidFill>
            </a:rPr>
            <a:t>SELF HELP GROUPS</a:t>
          </a:r>
          <a:endParaRPr lang="en-US" b="1" dirty="0">
            <a:solidFill>
              <a:schemeClr val="tx1"/>
            </a:solidFill>
          </a:endParaRPr>
        </a:p>
      </dgm:t>
    </dgm:pt>
    <dgm:pt modelId="{B0398F25-E888-4858-ABBA-E6F1B34019DD}" type="parTrans" cxnId="{6F8E9B7F-D7DA-4E10-A820-0D2818B087BC}">
      <dgm:prSet/>
      <dgm:spPr/>
      <dgm:t>
        <a:bodyPr/>
        <a:lstStyle/>
        <a:p>
          <a:endParaRPr lang="en-US"/>
        </a:p>
      </dgm:t>
    </dgm:pt>
    <dgm:pt modelId="{E4E5A3EB-A8E1-423C-8B0B-A85AE6321C26}" type="sibTrans" cxnId="{6F8E9B7F-D7DA-4E10-A820-0D2818B087BC}">
      <dgm:prSet/>
      <dgm:spPr/>
      <dgm:t>
        <a:bodyPr/>
        <a:lstStyle/>
        <a:p>
          <a:endParaRPr lang="en-US"/>
        </a:p>
      </dgm:t>
    </dgm:pt>
    <dgm:pt modelId="{2BBE581D-9D63-4CF7-956D-A0253FF321A3}" type="pres">
      <dgm:prSet presAssocID="{7804E97A-B7ED-4EF8-AFC7-DB78D603CFC1}" presName="linearFlow" presStyleCnt="0">
        <dgm:presLayoutVars>
          <dgm:resizeHandles val="exact"/>
        </dgm:presLayoutVars>
      </dgm:prSet>
      <dgm:spPr/>
    </dgm:pt>
    <dgm:pt modelId="{07AD664C-9772-4152-947B-F2E8DB55BCE8}" type="pres">
      <dgm:prSet presAssocID="{360B385C-0102-4699-B517-C7C51A67698A}" presName="node" presStyleLbl="node1" presStyleIdx="0" presStyleCnt="5" custScaleX="240860">
        <dgm:presLayoutVars>
          <dgm:bulletEnabled val="1"/>
        </dgm:presLayoutVars>
      </dgm:prSet>
      <dgm:spPr/>
      <dgm:t>
        <a:bodyPr/>
        <a:lstStyle/>
        <a:p>
          <a:endParaRPr lang="en-US"/>
        </a:p>
      </dgm:t>
    </dgm:pt>
    <dgm:pt modelId="{D43AED55-BD08-42EF-A64C-114D4981B4CA}" type="pres">
      <dgm:prSet presAssocID="{DA42BBE3-9637-4A84-8F86-EA160B4793D4}" presName="sibTrans" presStyleLbl="sibTrans2D1" presStyleIdx="0" presStyleCnt="4"/>
      <dgm:spPr/>
      <dgm:t>
        <a:bodyPr/>
        <a:lstStyle/>
        <a:p>
          <a:endParaRPr lang="en-US"/>
        </a:p>
      </dgm:t>
    </dgm:pt>
    <dgm:pt modelId="{E3345209-B79C-44F7-9502-B51E9239A271}" type="pres">
      <dgm:prSet presAssocID="{DA42BBE3-9637-4A84-8F86-EA160B4793D4}" presName="connectorText" presStyleLbl="sibTrans2D1" presStyleIdx="0" presStyleCnt="4"/>
      <dgm:spPr/>
      <dgm:t>
        <a:bodyPr/>
        <a:lstStyle/>
        <a:p>
          <a:endParaRPr lang="en-US"/>
        </a:p>
      </dgm:t>
    </dgm:pt>
    <dgm:pt modelId="{69AFE237-9525-4E0A-B8C9-21F2F8B3E0AB}" type="pres">
      <dgm:prSet presAssocID="{33B1E645-9FF5-46B4-8990-E3D26A1E4776}" presName="node" presStyleLbl="node1" presStyleIdx="1" presStyleCnt="5" custScaleX="240860">
        <dgm:presLayoutVars>
          <dgm:bulletEnabled val="1"/>
        </dgm:presLayoutVars>
      </dgm:prSet>
      <dgm:spPr/>
      <dgm:t>
        <a:bodyPr/>
        <a:lstStyle/>
        <a:p>
          <a:endParaRPr lang="en-US"/>
        </a:p>
      </dgm:t>
    </dgm:pt>
    <dgm:pt modelId="{49B410A1-40AA-4F62-B13C-416069DFC65C}" type="pres">
      <dgm:prSet presAssocID="{D638C544-3242-40AD-A08F-13E45323454C}" presName="sibTrans" presStyleLbl="sibTrans2D1" presStyleIdx="1" presStyleCnt="4"/>
      <dgm:spPr/>
      <dgm:t>
        <a:bodyPr/>
        <a:lstStyle/>
        <a:p>
          <a:endParaRPr lang="en-US"/>
        </a:p>
      </dgm:t>
    </dgm:pt>
    <dgm:pt modelId="{A43E1CA7-18B7-4016-9557-79A6B9473BD0}" type="pres">
      <dgm:prSet presAssocID="{D638C544-3242-40AD-A08F-13E45323454C}" presName="connectorText" presStyleLbl="sibTrans2D1" presStyleIdx="1" presStyleCnt="4"/>
      <dgm:spPr/>
      <dgm:t>
        <a:bodyPr/>
        <a:lstStyle/>
        <a:p>
          <a:endParaRPr lang="en-US"/>
        </a:p>
      </dgm:t>
    </dgm:pt>
    <dgm:pt modelId="{4CD5036A-01C5-4018-80C5-334BECC15CAA}" type="pres">
      <dgm:prSet presAssocID="{B2F0B763-F117-45AE-8B05-93D2A5C57778}" presName="node" presStyleLbl="node1" presStyleIdx="2" presStyleCnt="5" custScaleX="240860">
        <dgm:presLayoutVars>
          <dgm:bulletEnabled val="1"/>
        </dgm:presLayoutVars>
      </dgm:prSet>
      <dgm:spPr/>
      <dgm:t>
        <a:bodyPr/>
        <a:lstStyle/>
        <a:p>
          <a:endParaRPr lang="en-US"/>
        </a:p>
      </dgm:t>
    </dgm:pt>
    <dgm:pt modelId="{FC7FC953-EAED-4CF5-BD6B-0CED2D822382}" type="pres">
      <dgm:prSet presAssocID="{96EB21E5-F04E-4E08-A2FA-7757B0DB4B00}" presName="sibTrans" presStyleLbl="sibTrans2D1" presStyleIdx="2" presStyleCnt="4"/>
      <dgm:spPr/>
      <dgm:t>
        <a:bodyPr/>
        <a:lstStyle/>
        <a:p>
          <a:endParaRPr lang="en-US"/>
        </a:p>
      </dgm:t>
    </dgm:pt>
    <dgm:pt modelId="{1AD2AEE5-F04F-4F63-ADF4-62BE2D35CCAD}" type="pres">
      <dgm:prSet presAssocID="{96EB21E5-F04E-4E08-A2FA-7757B0DB4B00}" presName="connectorText" presStyleLbl="sibTrans2D1" presStyleIdx="2" presStyleCnt="4"/>
      <dgm:spPr/>
      <dgm:t>
        <a:bodyPr/>
        <a:lstStyle/>
        <a:p>
          <a:endParaRPr lang="en-US"/>
        </a:p>
      </dgm:t>
    </dgm:pt>
    <dgm:pt modelId="{B99EBD1B-5AFA-474B-AA66-5A3055799381}" type="pres">
      <dgm:prSet presAssocID="{68F7E91A-FA21-4B14-8047-108BB69BD560}" presName="node" presStyleLbl="node1" presStyleIdx="3" presStyleCnt="5" custScaleX="231855">
        <dgm:presLayoutVars>
          <dgm:bulletEnabled val="1"/>
        </dgm:presLayoutVars>
      </dgm:prSet>
      <dgm:spPr/>
      <dgm:t>
        <a:bodyPr/>
        <a:lstStyle/>
        <a:p>
          <a:endParaRPr lang="en-US"/>
        </a:p>
      </dgm:t>
    </dgm:pt>
    <dgm:pt modelId="{21473129-EF01-4456-BEAC-65218C40C396}" type="pres">
      <dgm:prSet presAssocID="{42ECF06A-190C-443F-A2B5-BA559984FE0C}" presName="sibTrans" presStyleLbl="sibTrans2D1" presStyleIdx="3" presStyleCnt="4"/>
      <dgm:spPr/>
      <dgm:t>
        <a:bodyPr/>
        <a:lstStyle/>
        <a:p>
          <a:endParaRPr lang="en-US"/>
        </a:p>
      </dgm:t>
    </dgm:pt>
    <dgm:pt modelId="{8A1EFEA6-30B2-4343-A7EA-4DBCBCB514C9}" type="pres">
      <dgm:prSet presAssocID="{42ECF06A-190C-443F-A2B5-BA559984FE0C}" presName="connectorText" presStyleLbl="sibTrans2D1" presStyleIdx="3" presStyleCnt="4"/>
      <dgm:spPr/>
      <dgm:t>
        <a:bodyPr/>
        <a:lstStyle/>
        <a:p>
          <a:endParaRPr lang="en-US"/>
        </a:p>
      </dgm:t>
    </dgm:pt>
    <dgm:pt modelId="{F1839430-3D6F-449C-AEEF-2A1FFA2F65B8}" type="pres">
      <dgm:prSet presAssocID="{DE756856-FF6E-4B72-B785-3B7F43960556}" presName="node" presStyleLbl="node1" presStyleIdx="4" presStyleCnt="5" custScaleX="231596">
        <dgm:presLayoutVars>
          <dgm:bulletEnabled val="1"/>
        </dgm:presLayoutVars>
      </dgm:prSet>
      <dgm:spPr/>
      <dgm:t>
        <a:bodyPr/>
        <a:lstStyle/>
        <a:p>
          <a:endParaRPr lang="en-US"/>
        </a:p>
      </dgm:t>
    </dgm:pt>
  </dgm:ptLst>
  <dgm:cxnLst>
    <dgm:cxn modelId="{B8F7A049-DBD8-447B-9B13-6861A1B381E7}" type="presOf" srcId="{DA42BBE3-9637-4A84-8F86-EA160B4793D4}" destId="{D43AED55-BD08-42EF-A64C-114D4981B4CA}" srcOrd="0" destOrd="0" presId="urn:microsoft.com/office/officeart/2005/8/layout/process2"/>
    <dgm:cxn modelId="{DF4F1B11-C317-4C8E-9E7B-2330A71CF392}" type="presOf" srcId="{360B385C-0102-4699-B517-C7C51A67698A}" destId="{07AD664C-9772-4152-947B-F2E8DB55BCE8}" srcOrd="0" destOrd="0" presId="urn:microsoft.com/office/officeart/2005/8/layout/process2"/>
    <dgm:cxn modelId="{7DBF8AFE-15EE-4F64-968F-04C57F5037CD}" type="presOf" srcId="{DE756856-FF6E-4B72-B785-3B7F43960556}" destId="{F1839430-3D6F-449C-AEEF-2A1FFA2F65B8}" srcOrd="0" destOrd="0" presId="urn:microsoft.com/office/officeart/2005/8/layout/process2"/>
    <dgm:cxn modelId="{6C6C937E-0A5F-41AF-94C7-EC7C3AC35653}" type="presOf" srcId="{96EB21E5-F04E-4E08-A2FA-7757B0DB4B00}" destId="{FC7FC953-EAED-4CF5-BD6B-0CED2D822382}" srcOrd="0" destOrd="0" presId="urn:microsoft.com/office/officeart/2005/8/layout/process2"/>
    <dgm:cxn modelId="{F7A80C2A-703E-486C-BA1B-21F0D78BF228}" type="presOf" srcId="{68F7E91A-FA21-4B14-8047-108BB69BD560}" destId="{B99EBD1B-5AFA-474B-AA66-5A3055799381}" srcOrd="0" destOrd="0" presId="urn:microsoft.com/office/officeart/2005/8/layout/process2"/>
    <dgm:cxn modelId="{C6F6B311-BB5B-44BB-AC04-C6F733CBEA71}" type="presOf" srcId="{DA42BBE3-9637-4A84-8F86-EA160B4793D4}" destId="{E3345209-B79C-44F7-9502-B51E9239A271}" srcOrd="1" destOrd="0" presId="urn:microsoft.com/office/officeart/2005/8/layout/process2"/>
    <dgm:cxn modelId="{AD12FC10-4780-4FF3-93DE-B1A5256C480E}" srcId="{7804E97A-B7ED-4EF8-AFC7-DB78D603CFC1}" destId="{68F7E91A-FA21-4B14-8047-108BB69BD560}" srcOrd="3" destOrd="0" parTransId="{4939DACD-29BA-4CA5-B2F7-542E4144E466}" sibTransId="{42ECF06A-190C-443F-A2B5-BA559984FE0C}"/>
    <dgm:cxn modelId="{77C09134-8833-4C23-852A-2F64D60AF11C}" type="presOf" srcId="{D638C544-3242-40AD-A08F-13E45323454C}" destId="{A43E1CA7-18B7-4016-9557-79A6B9473BD0}" srcOrd="1" destOrd="0" presId="urn:microsoft.com/office/officeart/2005/8/layout/process2"/>
    <dgm:cxn modelId="{6F8E9B7F-D7DA-4E10-A820-0D2818B087BC}" srcId="{7804E97A-B7ED-4EF8-AFC7-DB78D603CFC1}" destId="{DE756856-FF6E-4B72-B785-3B7F43960556}" srcOrd="4" destOrd="0" parTransId="{B0398F25-E888-4858-ABBA-E6F1B34019DD}" sibTransId="{E4E5A3EB-A8E1-423C-8B0B-A85AE6321C26}"/>
    <dgm:cxn modelId="{63DF1C93-5F8F-4186-A4ED-88465A5A41BD}" type="presOf" srcId="{7804E97A-B7ED-4EF8-AFC7-DB78D603CFC1}" destId="{2BBE581D-9D63-4CF7-956D-A0253FF321A3}" srcOrd="0" destOrd="0" presId="urn:microsoft.com/office/officeart/2005/8/layout/process2"/>
    <dgm:cxn modelId="{9BB80AF3-BC30-45DE-8AD5-86D6C1D14875}" type="presOf" srcId="{42ECF06A-190C-443F-A2B5-BA559984FE0C}" destId="{8A1EFEA6-30B2-4343-A7EA-4DBCBCB514C9}" srcOrd="1" destOrd="0" presId="urn:microsoft.com/office/officeart/2005/8/layout/process2"/>
    <dgm:cxn modelId="{DC759C7A-E9B8-490C-A867-91620CFC112B}" type="presOf" srcId="{96EB21E5-F04E-4E08-A2FA-7757B0DB4B00}" destId="{1AD2AEE5-F04F-4F63-ADF4-62BE2D35CCAD}" srcOrd="1" destOrd="0" presId="urn:microsoft.com/office/officeart/2005/8/layout/process2"/>
    <dgm:cxn modelId="{F4306434-F670-4FED-9721-CDAAE8319382}" srcId="{7804E97A-B7ED-4EF8-AFC7-DB78D603CFC1}" destId="{B2F0B763-F117-45AE-8B05-93D2A5C57778}" srcOrd="2" destOrd="0" parTransId="{580C48C7-7338-4A14-A1F1-7F70DAA4AFB0}" sibTransId="{96EB21E5-F04E-4E08-A2FA-7757B0DB4B00}"/>
    <dgm:cxn modelId="{A61B8C99-351B-4BFA-9C2B-7A09D26CE939}" srcId="{7804E97A-B7ED-4EF8-AFC7-DB78D603CFC1}" destId="{33B1E645-9FF5-46B4-8990-E3D26A1E4776}" srcOrd="1" destOrd="0" parTransId="{C7F7B31E-419C-4369-BAE6-8ACA2008D110}" sibTransId="{D638C544-3242-40AD-A08F-13E45323454C}"/>
    <dgm:cxn modelId="{C4D61C1B-D8E6-47D5-8278-FB95D0629FC8}" srcId="{7804E97A-B7ED-4EF8-AFC7-DB78D603CFC1}" destId="{360B385C-0102-4699-B517-C7C51A67698A}" srcOrd="0" destOrd="0" parTransId="{63907AE4-3A4F-4472-96B4-D37947B3A1B4}" sibTransId="{DA42BBE3-9637-4A84-8F86-EA160B4793D4}"/>
    <dgm:cxn modelId="{E42AEB8C-A26C-4A20-8A09-D4C733041136}" type="presOf" srcId="{D638C544-3242-40AD-A08F-13E45323454C}" destId="{49B410A1-40AA-4F62-B13C-416069DFC65C}" srcOrd="0" destOrd="0" presId="urn:microsoft.com/office/officeart/2005/8/layout/process2"/>
    <dgm:cxn modelId="{02AF3B1F-60FF-4553-A022-26156773D6B2}" type="presOf" srcId="{33B1E645-9FF5-46B4-8990-E3D26A1E4776}" destId="{69AFE237-9525-4E0A-B8C9-21F2F8B3E0AB}" srcOrd="0" destOrd="0" presId="urn:microsoft.com/office/officeart/2005/8/layout/process2"/>
    <dgm:cxn modelId="{414C9D0B-4EA4-4FF1-A6C9-18D319D8A64F}" type="presOf" srcId="{B2F0B763-F117-45AE-8B05-93D2A5C57778}" destId="{4CD5036A-01C5-4018-80C5-334BECC15CAA}" srcOrd="0" destOrd="0" presId="urn:microsoft.com/office/officeart/2005/8/layout/process2"/>
    <dgm:cxn modelId="{F5DABAD3-6761-4C21-8C11-12DB2714120A}" type="presOf" srcId="{42ECF06A-190C-443F-A2B5-BA559984FE0C}" destId="{21473129-EF01-4456-BEAC-65218C40C396}" srcOrd="0" destOrd="0" presId="urn:microsoft.com/office/officeart/2005/8/layout/process2"/>
    <dgm:cxn modelId="{98F04979-1EFB-4D46-AC93-DE15D54FD29E}" type="presParOf" srcId="{2BBE581D-9D63-4CF7-956D-A0253FF321A3}" destId="{07AD664C-9772-4152-947B-F2E8DB55BCE8}" srcOrd="0" destOrd="0" presId="urn:microsoft.com/office/officeart/2005/8/layout/process2"/>
    <dgm:cxn modelId="{38DF6AF0-F9EF-496B-9FF4-9662A9ABA462}" type="presParOf" srcId="{2BBE581D-9D63-4CF7-956D-A0253FF321A3}" destId="{D43AED55-BD08-42EF-A64C-114D4981B4CA}" srcOrd="1" destOrd="0" presId="urn:microsoft.com/office/officeart/2005/8/layout/process2"/>
    <dgm:cxn modelId="{BCA8FCA3-C92A-4984-A0E9-485F4A112FF9}" type="presParOf" srcId="{D43AED55-BD08-42EF-A64C-114D4981B4CA}" destId="{E3345209-B79C-44F7-9502-B51E9239A271}" srcOrd="0" destOrd="0" presId="urn:microsoft.com/office/officeart/2005/8/layout/process2"/>
    <dgm:cxn modelId="{B8541AC8-3801-4981-ABE6-FAF745DA1356}" type="presParOf" srcId="{2BBE581D-9D63-4CF7-956D-A0253FF321A3}" destId="{69AFE237-9525-4E0A-B8C9-21F2F8B3E0AB}" srcOrd="2" destOrd="0" presId="urn:microsoft.com/office/officeart/2005/8/layout/process2"/>
    <dgm:cxn modelId="{F9403F97-6F3E-49BF-BDB0-0D23AF609243}" type="presParOf" srcId="{2BBE581D-9D63-4CF7-956D-A0253FF321A3}" destId="{49B410A1-40AA-4F62-B13C-416069DFC65C}" srcOrd="3" destOrd="0" presId="urn:microsoft.com/office/officeart/2005/8/layout/process2"/>
    <dgm:cxn modelId="{3542B2E4-357B-4219-B311-C1AA5FF44A0B}" type="presParOf" srcId="{49B410A1-40AA-4F62-B13C-416069DFC65C}" destId="{A43E1CA7-18B7-4016-9557-79A6B9473BD0}" srcOrd="0" destOrd="0" presId="urn:microsoft.com/office/officeart/2005/8/layout/process2"/>
    <dgm:cxn modelId="{CAE67E05-6FEA-4A14-B7BA-9B220A8BC980}" type="presParOf" srcId="{2BBE581D-9D63-4CF7-956D-A0253FF321A3}" destId="{4CD5036A-01C5-4018-80C5-334BECC15CAA}" srcOrd="4" destOrd="0" presId="urn:microsoft.com/office/officeart/2005/8/layout/process2"/>
    <dgm:cxn modelId="{2D5C73CC-2042-4838-9E5F-1211430D5335}" type="presParOf" srcId="{2BBE581D-9D63-4CF7-956D-A0253FF321A3}" destId="{FC7FC953-EAED-4CF5-BD6B-0CED2D822382}" srcOrd="5" destOrd="0" presId="urn:microsoft.com/office/officeart/2005/8/layout/process2"/>
    <dgm:cxn modelId="{0618E7AF-3EFC-40DD-BC84-6AC74BD917AB}" type="presParOf" srcId="{FC7FC953-EAED-4CF5-BD6B-0CED2D822382}" destId="{1AD2AEE5-F04F-4F63-ADF4-62BE2D35CCAD}" srcOrd="0" destOrd="0" presId="urn:microsoft.com/office/officeart/2005/8/layout/process2"/>
    <dgm:cxn modelId="{1645E0AE-F89C-42EB-A11D-E1184DA7D122}" type="presParOf" srcId="{2BBE581D-9D63-4CF7-956D-A0253FF321A3}" destId="{B99EBD1B-5AFA-474B-AA66-5A3055799381}" srcOrd="6" destOrd="0" presId="urn:microsoft.com/office/officeart/2005/8/layout/process2"/>
    <dgm:cxn modelId="{A4797BDD-FA04-4BF4-A399-9A88C8A6D036}" type="presParOf" srcId="{2BBE581D-9D63-4CF7-956D-A0253FF321A3}" destId="{21473129-EF01-4456-BEAC-65218C40C396}" srcOrd="7" destOrd="0" presId="urn:microsoft.com/office/officeart/2005/8/layout/process2"/>
    <dgm:cxn modelId="{7F80C172-9CC3-4173-8109-816D2CDEA62B}" type="presParOf" srcId="{21473129-EF01-4456-BEAC-65218C40C396}" destId="{8A1EFEA6-30B2-4343-A7EA-4DBCBCB514C9}" srcOrd="0" destOrd="0" presId="urn:microsoft.com/office/officeart/2005/8/layout/process2"/>
    <dgm:cxn modelId="{3D6A4151-0D23-48C8-A769-D8C9C2114859}" type="presParOf" srcId="{2BBE581D-9D63-4CF7-956D-A0253FF321A3}" destId="{F1839430-3D6F-449C-AEEF-2A1FFA2F65B8}" srcOrd="8" destOrd="0" presId="urn:microsoft.com/office/officeart/2005/8/layout/process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593ED8-BE7A-4AB2-BF90-222283FF70E8}" type="doc">
      <dgm:prSet loTypeId="urn:microsoft.com/office/officeart/2005/8/layout/chevron2" loCatId="list" qsTypeId="urn:microsoft.com/office/officeart/2005/8/quickstyle/3d1" qsCatId="3D" csTypeId="urn:microsoft.com/office/officeart/2005/8/colors/colorful1#2" csCatId="colorful" phldr="1"/>
      <dgm:spPr/>
      <dgm:t>
        <a:bodyPr/>
        <a:lstStyle/>
        <a:p>
          <a:endParaRPr lang="en-US"/>
        </a:p>
      </dgm:t>
    </dgm:pt>
    <dgm:pt modelId="{7762F1DA-5AF1-404D-8B21-A4E8FA26B1FA}">
      <dgm:prSet phldrT="[Text]" custT="1"/>
      <dgm:spPr/>
      <dgm:t>
        <a:bodyPr/>
        <a:lstStyle/>
        <a:p>
          <a:r>
            <a:rPr lang="en-US" sz="2000" b="1" dirty="0" smtClean="0">
              <a:latin typeface="+mn-lt"/>
              <a:cs typeface="Times New Roman" pitchFamily="18" charset="0"/>
            </a:rPr>
            <a:t> </a:t>
          </a:r>
          <a:endParaRPr lang="en-US" sz="2000" b="1" dirty="0">
            <a:latin typeface="+mn-lt"/>
            <a:cs typeface="Times New Roman" pitchFamily="18" charset="0"/>
          </a:endParaRPr>
        </a:p>
      </dgm:t>
    </dgm:pt>
    <dgm:pt modelId="{B1349D6A-E2BA-4E67-83C5-2181E898555C}" type="parTrans" cxnId="{14AE9F26-FC95-405C-AF4E-BC04961377BB}">
      <dgm:prSet/>
      <dgm:spPr/>
      <dgm:t>
        <a:bodyPr/>
        <a:lstStyle/>
        <a:p>
          <a:endParaRPr lang="en-US" sz="2000" b="1">
            <a:latin typeface="+mn-lt"/>
            <a:cs typeface="Times New Roman" pitchFamily="18" charset="0"/>
          </a:endParaRPr>
        </a:p>
      </dgm:t>
    </dgm:pt>
    <dgm:pt modelId="{AC8F40E3-D407-49C7-9C2F-2D0F7B00DD63}" type="sibTrans" cxnId="{14AE9F26-FC95-405C-AF4E-BC04961377BB}">
      <dgm:prSet/>
      <dgm:spPr/>
      <dgm:t>
        <a:bodyPr/>
        <a:lstStyle/>
        <a:p>
          <a:endParaRPr lang="en-US" sz="2000" b="1">
            <a:latin typeface="+mn-lt"/>
            <a:cs typeface="Times New Roman" pitchFamily="18" charset="0"/>
          </a:endParaRPr>
        </a:p>
      </dgm:t>
    </dgm:pt>
    <dgm:pt modelId="{B2B34672-7392-4D87-8AD0-7D8DD41514F6}">
      <dgm:prSet phldrT="[Text]" custT="1"/>
      <dgm:spPr>
        <a:solidFill>
          <a:schemeClr val="accent2">
            <a:lumMod val="40000"/>
            <a:lumOff val="60000"/>
            <a:alpha val="90000"/>
          </a:schemeClr>
        </a:solidFill>
      </dgm:spPr>
      <dgm:t>
        <a:bodyPr/>
        <a:lstStyle/>
        <a:p>
          <a:r>
            <a:rPr lang="en-US" sz="2000" b="1" dirty="0" smtClean="0">
              <a:latin typeface="+mn-lt"/>
              <a:cs typeface="Times New Roman" pitchFamily="18" charset="0"/>
            </a:rPr>
            <a:t>MHRD releases allocation orders</a:t>
          </a:r>
          <a:endParaRPr lang="en-US" sz="2000" b="1" dirty="0">
            <a:latin typeface="+mn-lt"/>
            <a:cs typeface="Times New Roman" pitchFamily="18" charset="0"/>
          </a:endParaRPr>
        </a:p>
      </dgm:t>
    </dgm:pt>
    <dgm:pt modelId="{12DDD316-53FE-4B80-B6E4-F250018DFB95}" type="parTrans" cxnId="{A866381A-D9BF-4A26-A0DB-7077F312440B}">
      <dgm:prSet/>
      <dgm:spPr/>
      <dgm:t>
        <a:bodyPr/>
        <a:lstStyle/>
        <a:p>
          <a:endParaRPr lang="en-US" sz="2000" b="1">
            <a:latin typeface="+mn-lt"/>
            <a:cs typeface="Times New Roman" pitchFamily="18" charset="0"/>
          </a:endParaRPr>
        </a:p>
      </dgm:t>
    </dgm:pt>
    <dgm:pt modelId="{62350704-0E74-4451-80F6-670F672E87DD}" type="sibTrans" cxnId="{A866381A-D9BF-4A26-A0DB-7077F312440B}">
      <dgm:prSet/>
      <dgm:spPr/>
      <dgm:t>
        <a:bodyPr/>
        <a:lstStyle/>
        <a:p>
          <a:endParaRPr lang="en-US" sz="2000" b="1">
            <a:latin typeface="+mn-lt"/>
            <a:cs typeface="Times New Roman" pitchFamily="18" charset="0"/>
          </a:endParaRPr>
        </a:p>
      </dgm:t>
    </dgm:pt>
    <dgm:pt modelId="{3C1BAA74-A517-4B27-ABAD-7B86B5BA25BC}">
      <dgm:prSet phldrT="[Text]" custT="1"/>
      <dgm:spPr>
        <a:solidFill>
          <a:schemeClr val="accent3">
            <a:lumMod val="40000"/>
            <a:lumOff val="60000"/>
            <a:alpha val="90000"/>
          </a:schemeClr>
        </a:solidFill>
      </dgm:spPr>
      <dgm:t>
        <a:bodyPr/>
        <a:lstStyle/>
        <a:p>
          <a:r>
            <a:rPr lang="en-US" sz="2000" b="1" dirty="0" smtClean="0">
              <a:latin typeface="+mn-lt"/>
              <a:cs typeface="Times New Roman" pitchFamily="18" charset="0"/>
            </a:rPr>
            <a:t>Food Corporation of India</a:t>
          </a:r>
          <a:endParaRPr lang="en-US" sz="2000" b="1" dirty="0">
            <a:latin typeface="+mn-lt"/>
            <a:cs typeface="Times New Roman" pitchFamily="18" charset="0"/>
          </a:endParaRPr>
        </a:p>
      </dgm:t>
    </dgm:pt>
    <dgm:pt modelId="{F582DB3E-45C7-4A2C-A45E-ADAA93957D05}" type="parTrans" cxnId="{3BD6A610-24D0-46AA-8224-0681B9EBAB44}">
      <dgm:prSet/>
      <dgm:spPr/>
      <dgm:t>
        <a:bodyPr/>
        <a:lstStyle/>
        <a:p>
          <a:endParaRPr lang="en-US" sz="2000" b="1">
            <a:latin typeface="+mn-lt"/>
            <a:cs typeface="Times New Roman" pitchFamily="18" charset="0"/>
          </a:endParaRPr>
        </a:p>
      </dgm:t>
    </dgm:pt>
    <dgm:pt modelId="{1BDB72CF-BD1E-4674-8A97-74F6506C36D7}" type="sibTrans" cxnId="{3BD6A610-24D0-46AA-8224-0681B9EBAB44}">
      <dgm:prSet/>
      <dgm:spPr/>
      <dgm:t>
        <a:bodyPr/>
        <a:lstStyle/>
        <a:p>
          <a:endParaRPr lang="en-US" sz="2000" b="1">
            <a:latin typeface="+mn-lt"/>
            <a:cs typeface="Times New Roman" pitchFamily="18" charset="0"/>
          </a:endParaRPr>
        </a:p>
      </dgm:t>
    </dgm:pt>
    <dgm:pt modelId="{279F9B6E-6856-4CD1-A0A9-000E3861F402}">
      <dgm:prSet phldrT="[Text]" custT="1"/>
      <dgm:spPr/>
      <dgm:t>
        <a:bodyPr/>
        <a:lstStyle/>
        <a:p>
          <a:pPr rtl="0"/>
          <a:endParaRPr lang="en-US" sz="2000" b="1" dirty="0">
            <a:latin typeface="+mn-lt"/>
            <a:cs typeface="Times New Roman" pitchFamily="18" charset="0"/>
          </a:endParaRPr>
        </a:p>
      </dgm:t>
    </dgm:pt>
    <dgm:pt modelId="{17EB4AE7-6D2A-402E-86EA-92289FDABA50}" type="parTrans" cxnId="{67C824A4-5F8A-4E1F-97B8-695615E00C2E}">
      <dgm:prSet/>
      <dgm:spPr/>
      <dgm:t>
        <a:bodyPr/>
        <a:lstStyle/>
        <a:p>
          <a:endParaRPr lang="en-US" sz="2000" b="1">
            <a:latin typeface="+mn-lt"/>
            <a:cs typeface="Times New Roman" pitchFamily="18" charset="0"/>
          </a:endParaRPr>
        </a:p>
      </dgm:t>
    </dgm:pt>
    <dgm:pt modelId="{87BBE681-CF02-4F2A-99F4-FA9F887653BA}" type="sibTrans" cxnId="{67C824A4-5F8A-4E1F-97B8-695615E00C2E}">
      <dgm:prSet/>
      <dgm:spPr/>
      <dgm:t>
        <a:bodyPr/>
        <a:lstStyle/>
        <a:p>
          <a:endParaRPr lang="en-US" sz="2000" b="1">
            <a:latin typeface="+mn-lt"/>
            <a:cs typeface="Times New Roman" pitchFamily="18" charset="0"/>
          </a:endParaRPr>
        </a:p>
      </dgm:t>
    </dgm:pt>
    <dgm:pt modelId="{A637801A-5877-41C3-BAAC-15D83F5F39F3}">
      <dgm:prSet custT="1"/>
      <dgm:spPr>
        <a:solidFill>
          <a:schemeClr val="accent5">
            <a:lumMod val="40000"/>
            <a:lumOff val="60000"/>
            <a:alpha val="90000"/>
          </a:schemeClr>
        </a:solidFill>
      </dgm:spPr>
      <dgm:t>
        <a:bodyPr/>
        <a:lstStyle/>
        <a:p>
          <a:pPr rtl="0"/>
          <a:r>
            <a:rPr kumimoji="0" lang="en-US" sz="2000" b="1" i="0" u="none" strike="noStrike" cap="none" normalizeH="0" baseline="0" dirty="0" smtClean="0">
              <a:ln/>
              <a:effectLst/>
              <a:latin typeface="+mn-lt"/>
              <a:cs typeface="Times New Roman" pitchFamily="18" charset="0"/>
            </a:rPr>
            <a:t>Transported to go-downs of CS &amp; CA Dept located in 09 different zones of this UT</a:t>
          </a:r>
          <a:endParaRPr lang="en-US" sz="2000" b="1" dirty="0">
            <a:latin typeface="+mn-lt"/>
            <a:cs typeface="Times New Roman" pitchFamily="18" charset="0"/>
          </a:endParaRPr>
        </a:p>
      </dgm:t>
    </dgm:pt>
    <dgm:pt modelId="{647A357E-4215-4DC5-B782-11D800CA15B4}" type="parTrans" cxnId="{8F59B86E-34AD-4DF5-8F42-35998C0C8B8A}">
      <dgm:prSet/>
      <dgm:spPr/>
      <dgm:t>
        <a:bodyPr/>
        <a:lstStyle/>
        <a:p>
          <a:endParaRPr lang="en-US" sz="2000" b="1">
            <a:latin typeface="+mn-lt"/>
            <a:cs typeface="Times New Roman" pitchFamily="18" charset="0"/>
          </a:endParaRPr>
        </a:p>
      </dgm:t>
    </dgm:pt>
    <dgm:pt modelId="{AC0683D3-F198-48BD-9341-FE7D816387C8}" type="sibTrans" cxnId="{8F59B86E-34AD-4DF5-8F42-35998C0C8B8A}">
      <dgm:prSet/>
      <dgm:spPr/>
      <dgm:t>
        <a:bodyPr/>
        <a:lstStyle/>
        <a:p>
          <a:endParaRPr lang="en-US" sz="2000" b="1">
            <a:latin typeface="+mn-lt"/>
            <a:cs typeface="Times New Roman" pitchFamily="18" charset="0"/>
          </a:endParaRPr>
        </a:p>
      </dgm:t>
    </dgm:pt>
    <dgm:pt modelId="{7CA1CBC5-7E8D-45E0-A9E0-23BD0159E029}">
      <dgm:prSet custT="1"/>
      <dgm:spPr/>
      <dgm:t>
        <a:bodyPr/>
        <a:lstStyle/>
        <a:p>
          <a:pPr rtl="0"/>
          <a:endParaRPr lang="en-US" sz="2000" b="1" dirty="0">
            <a:latin typeface="+mn-lt"/>
            <a:cs typeface="Times New Roman" pitchFamily="18" charset="0"/>
          </a:endParaRPr>
        </a:p>
      </dgm:t>
    </dgm:pt>
    <dgm:pt modelId="{4A896B8D-7834-4379-BF87-64CFAD6A1615}" type="parTrans" cxnId="{05327FA1-AA41-45C0-B090-A0D9B4BBA6A9}">
      <dgm:prSet/>
      <dgm:spPr/>
      <dgm:t>
        <a:bodyPr/>
        <a:lstStyle/>
        <a:p>
          <a:endParaRPr lang="en-US" sz="2000" b="1">
            <a:latin typeface="+mn-lt"/>
            <a:cs typeface="Times New Roman" pitchFamily="18" charset="0"/>
          </a:endParaRPr>
        </a:p>
      </dgm:t>
    </dgm:pt>
    <dgm:pt modelId="{B70D51F3-4EE1-46B2-836C-7344A56B7B7D}" type="sibTrans" cxnId="{05327FA1-AA41-45C0-B090-A0D9B4BBA6A9}">
      <dgm:prSet/>
      <dgm:spPr/>
      <dgm:t>
        <a:bodyPr/>
        <a:lstStyle/>
        <a:p>
          <a:endParaRPr lang="en-US" sz="2000" b="1">
            <a:latin typeface="+mn-lt"/>
            <a:cs typeface="Times New Roman" pitchFamily="18" charset="0"/>
          </a:endParaRPr>
        </a:p>
      </dgm:t>
    </dgm:pt>
    <dgm:pt modelId="{53BE75B5-8064-4C65-9415-AA642ED0C38F}">
      <dgm:prSet custT="1"/>
      <dgm:spPr>
        <a:solidFill>
          <a:schemeClr val="accent6">
            <a:lumMod val="40000"/>
            <a:lumOff val="60000"/>
            <a:alpha val="90000"/>
          </a:schemeClr>
        </a:solidFill>
      </dgm:spPr>
      <dgm:t>
        <a:bodyPr/>
        <a:lstStyle/>
        <a:p>
          <a:pPr rtl="0"/>
          <a:r>
            <a:rPr kumimoji="0" lang="en-US" sz="2000" b="1" i="0" u="none" strike="noStrike" cap="none" normalizeH="0" baseline="0" dirty="0" smtClean="0">
              <a:ln/>
              <a:effectLst/>
              <a:latin typeface="+mn-lt"/>
              <a:cs typeface="Times New Roman" pitchFamily="18" charset="0"/>
            </a:rPr>
            <a:t>Suppliers lift from respective </a:t>
          </a:r>
          <a:r>
            <a:rPr kumimoji="0" lang="en-US" sz="2000" b="1" i="0" u="none" strike="noStrike" cap="none" normalizeH="0" baseline="0" dirty="0" err="1" smtClean="0">
              <a:ln/>
              <a:effectLst/>
              <a:latin typeface="+mn-lt"/>
              <a:cs typeface="Times New Roman" pitchFamily="18" charset="0"/>
            </a:rPr>
            <a:t>godowns</a:t>
          </a:r>
          <a:r>
            <a:rPr kumimoji="0" lang="en-US" sz="2000" b="1" i="0" u="none" strike="noStrike" cap="none" normalizeH="0" baseline="0" dirty="0" smtClean="0">
              <a:ln/>
              <a:effectLst/>
              <a:latin typeface="+mn-lt"/>
              <a:cs typeface="Times New Roman" pitchFamily="18" charset="0"/>
            </a:rPr>
            <a:t> depending on proximity</a:t>
          </a:r>
          <a:endParaRPr lang="en-US" sz="2000" b="1" dirty="0">
            <a:latin typeface="+mn-lt"/>
            <a:cs typeface="Times New Roman" pitchFamily="18" charset="0"/>
          </a:endParaRPr>
        </a:p>
      </dgm:t>
    </dgm:pt>
    <dgm:pt modelId="{E653738A-9792-4C4C-B660-88CEEB92224D}" type="parTrans" cxnId="{80752750-72B3-48E5-9B63-8938E5ABA74E}">
      <dgm:prSet/>
      <dgm:spPr/>
      <dgm:t>
        <a:bodyPr/>
        <a:lstStyle/>
        <a:p>
          <a:endParaRPr lang="en-US" sz="2000" b="1">
            <a:latin typeface="+mn-lt"/>
            <a:cs typeface="Times New Roman" pitchFamily="18" charset="0"/>
          </a:endParaRPr>
        </a:p>
      </dgm:t>
    </dgm:pt>
    <dgm:pt modelId="{81715B20-01FB-4250-9C8D-4A6A1B54EC9F}" type="sibTrans" cxnId="{80752750-72B3-48E5-9B63-8938E5ABA74E}">
      <dgm:prSet/>
      <dgm:spPr/>
      <dgm:t>
        <a:bodyPr/>
        <a:lstStyle/>
        <a:p>
          <a:endParaRPr lang="en-US" sz="2000" b="1">
            <a:latin typeface="+mn-lt"/>
            <a:cs typeface="Times New Roman" pitchFamily="18" charset="0"/>
          </a:endParaRPr>
        </a:p>
      </dgm:t>
    </dgm:pt>
    <dgm:pt modelId="{0BFC52A6-D228-4E91-8787-3D852A7E7C21}">
      <dgm:prSet phldrT="[Text]" custT="1"/>
      <dgm:spPr/>
      <dgm:t>
        <a:bodyPr/>
        <a:lstStyle/>
        <a:p>
          <a:r>
            <a:rPr lang="en-US" sz="2000" b="1" dirty="0" smtClean="0">
              <a:latin typeface="+mn-lt"/>
              <a:cs typeface="Times New Roman" pitchFamily="18" charset="0"/>
            </a:rPr>
            <a:t> </a:t>
          </a:r>
          <a:endParaRPr lang="en-US" sz="2000" b="1" dirty="0">
            <a:latin typeface="+mn-lt"/>
            <a:cs typeface="Times New Roman" pitchFamily="18" charset="0"/>
          </a:endParaRPr>
        </a:p>
      </dgm:t>
    </dgm:pt>
    <dgm:pt modelId="{DC7A6642-4341-4C0D-9E1D-5B1A45A0A90A}" type="sibTrans" cxnId="{9172A098-4032-44D9-ABD7-537B33DD163A}">
      <dgm:prSet/>
      <dgm:spPr/>
      <dgm:t>
        <a:bodyPr/>
        <a:lstStyle/>
        <a:p>
          <a:endParaRPr lang="en-US" sz="2000" b="1">
            <a:latin typeface="+mn-lt"/>
            <a:cs typeface="Times New Roman" pitchFamily="18" charset="0"/>
          </a:endParaRPr>
        </a:p>
      </dgm:t>
    </dgm:pt>
    <dgm:pt modelId="{4E567F2F-A128-4833-A83A-2EFFA0914BD4}" type="parTrans" cxnId="{9172A098-4032-44D9-ABD7-537B33DD163A}">
      <dgm:prSet/>
      <dgm:spPr/>
      <dgm:t>
        <a:bodyPr/>
        <a:lstStyle/>
        <a:p>
          <a:endParaRPr lang="en-US" sz="2000" b="1">
            <a:latin typeface="+mn-lt"/>
            <a:cs typeface="Times New Roman" pitchFamily="18" charset="0"/>
          </a:endParaRPr>
        </a:p>
      </dgm:t>
    </dgm:pt>
    <dgm:pt modelId="{B96CECA4-57B2-444F-9DA8-371F876A7D93}">
      <dgm:prSet phldrT="[Text]" custT="1"/>
      <dgm:spPr>
        <a:solidFill>
          <a:schemeClr val="accent4">
            <a:lumMod val="40000"/>
            <a:lumOff val="60000"/>
            <a:alpha val="90000"/>
          </a:schemeClr>
        </a:solidFill>
      </dgm:spPr>
      <dgm:t>
        <a:bodyPr/>
        <a:lstStyle/>
        <a:p>
          <a:pPr rtl="0"/>
          <a:r>
            <a:rPr kumimoji="0" lang="en-US" sz="2000" b="1" i="0" u="none" strike="noStrike" cap="none" normalizeH="0" baseline="0" dirty="0" smtClean="0">
              <a:ln/>
              <a:effectLst/>
              <a:latin typeface="+mn-lt"/>
              <a:cs typeface="Times New Roman" pitchFamily="18" charset="0"/>
            </a:rPr>
            <a:t>Lifting by Civil Supplies  &amp; Consumer Affairs Dept on Quarterly basis</a:t>
          </a:r>
          <a:endParaRPr lang="en-US" sz="2000" b="1" dirty="0">
            <a:latin typeface="+mn-lt"/>
            <a:cs typeface="Times New Roman" pitchFamily="18" charset="0"/>
          </a:endParaRPr>
        </a:p>
      </dgm:t>
    </dgm:pt>
    <dgm:pt modelId="{56B6FD9F-A0F7-4F83-836E-CCC89FBF2E3E}" type="sibTrans" cxnId="{59677CEE-CD7C-430C-A262-E558B480EDD5}">
      <dgm:prSet/>
      <dgm:spPr/>
      <dgm:t>
        <a:bodyPr/>
        <a:lstStyle/>
        <a:p>
          <a:endParaRPr lang="en-US" sz="2000" b="1">
            <a:latin typeface="+mn-lt"/>
            <a:cs typeface="Times New Roman" pitchFamily="18" charset="0"/>
          </a:endParaRPr>
        </a:p>
      </dgm:t>
    </dgm:pt>
    <dgm:pt modelId="{0B6D51E4-518D-47A3-AC9B-68442D9147B5}" type="parTrans" cxnId="{59677CEE-CD7C-430C-A262-E558B480EDD5}">
      <dgm:prSet/>
      <dgm:spPr/>
      <dgm:t>
        <a:bodyPr/>
        <a:lstStyle/>
        <a:p>
          <a:endParaRPr lang="en-US" sz="2000" b="1">
            <a:latin typeface="+mn-lt"/>
            <a:cs typeface="Times New Roman" pitchFamily="18" charset="0"/>
          </a:endParaRPr>
        </a:p>
      </dgm:t>
    </dgm:pt>
    <dgm:pt modelId="{52C6113B-1BA9-4686-8019-C412AE50B4AB}">
      <dgm:prSet phldrT="[Text]" custT="1"/>
      <dgm:spPr/>
      <dgm:t>
        <a:bodyPr/>
        <a:lstStyle/>
        <a:p>
          <a:r>
            <a:rPr lang="en-US" sz="2000" b="1" dirty="0" smtClean="0">
              <a:latin typeface="+mn-lt"/>
              <a:cs typeface="Times New Roman" pitchFamily="18" charset="0"/>
            </a:rPr>
            <a:t> </a:t>
          </a:r>
          <a:endParaRPr lang="en-US" sz="2000" b="1" dirty="0">
            <a:latin typeface="+mn-lt"/>
            <a:cs typeface="Times New Roman" pitchFamily="18" charset="0"/>
          </a:endParaRPr>
        </a:p>
      </dgm:t>
    </dgm:pt>
    <dgm:pt modelId="{440315C8-96E1-407B-91D7-CCD64211BCFD}" type="sibTrans" cxnId="{0455065B-5541-43DD-9102-17EFACE277B9}">
      <dgm:prSet/>
      <dgm:spPr/>
      <dgm:t>
        <a:bodyPr/>
        <a:lstStyle/>
        <a:p>
          <a:endParaRPr lang="en-US" sz="2000" b="1">
            <a:latin typeface="+mn-lt"/>
            <a:cs typeface="Times New Roman" pitchFamily="18" charset="0"/>
          </a:endParaRPr>
        </a:p>
      </dgm:t>
    </dgm:pt>
    <dgm:pt modelId="{42264AF4-A572-47CE-95DA-4F1D0D3834D6}" type="parTrans" cxnId="{0455065B-5541-43DD-9102-17EFACE277B9}">
      <dgm:prSet/>
      <dgm:spPr/>
      <dgm:t>
        <a:bodyPr/>
        <a:lstStyle/>
        <a:p>
          <a:endParaRPr lang="en-US" sz="2000" b="1">
            <a:latin typeface="+mn-lt"/>
            <a:cs typeface="Times New Roman" pitchFamily="18" charset="0"/>
          </a:endParaRPr>
        </a:p>
      </dgm:t>
    </dgm:pt>
    <dgm:pt modelId="{7C94569F-994E-4E5F-A1E9-9B07D086A1E5}" type="pres">
      <dgm:prSet presAssocID="{BA593ED8-BE7A-4AB2-BF90-222283FF70E8}" presName="linearFlow" presStyleCnt="0">
        <dgm:presLayoutVars>
          <dgm:dir/>
          <dgm:animLvl val="lvl"/>
          <dgm:resizeHandles val="exact"/>
        </dgm:presLayoutVars>
      </dgm:prSet>
      <dgm:spPr/>
      <dgm:t>
        <a:bodyPr/>
        <a:lstStyle/>
        <a:p>
          <a:endParaRPr lang="en-US"/>
        </a:p>
      </dgm:t>
    </dgm:pt>
    <dgm:pt modelId="{399FC289-B4B3-475A-A7CC-6ECFCB7730A6}" type="pres">
      <dgm:prSet presAssocID="{7762F1DA-5AF1-404D-8B21-A4E8FA26B1FA}" presName="composite" presStyleCnt="0"/>
      <dgm:spPr/>
      <dgm:t>
        <a:bodyPr/>
        <a:lstStyle/>
        <a:p>
          <a:endParaRPr lang="en-US"/>
        </a:p>
      </dgm:t>
    </dgm:pt>
    <dgm:pt modelId="{96179AEB-725A-48F3-BE7B-1C6BA9412B2F}" type="pres">
      <dgm:prSet presAssocID="{7762F1DA-5AF1-404D-8B21-A4E8FA26B1FA}" presName="parentText" presStyleLbl="alignNode1" presStyleIdx="0" presStyleCnt="5" custLinFactNeighborX="0" custLinFactNeighborY="-353">
        <dgm:presLayoutVars>
          <dgm:chMax val="1"/>
          <dgm:bulletEnabled val="1"/>
        </dgm:presLayoutVars>
      </dgm:prSet>
      <dgm:spPr/>
      <dgm:t>
        <a:bodyPr/>
        <a:lstStyle/>
        <a:p>
          <a:endParaRPr lang="en-US"/>
        </a:p>
      </dgm:t>
    </dgm:pt>
    <dgm:pt modelId="{DA785FFF-1F98-49CC-8CE7-AD8FA24D43D7}" type="pres">
      <dgm:prSet presAssocID="{7762F1DA-5AF1-404D-8B21-A4E8FA26B1FA}" presName="descendantText" presStyleLbl="alignAcc1" presStyleIdx="0" presStyleCnt="5">
        <dgm:presLayoutVars>
          <dgm:bulletEnabled val="1"/>
        </dgm:presLayoutVars>
      </dgm:prSet>
      <dgm:spPr/>
      <dgm:t>
        <a:bodyPr/>
        <a:lstStyle/>
        <a:p>
          <a:endParaRPr lang="en-US"/>
        </a:p>
      </dgm:t>
    </dgm:pt>
    <dgm:pt modelId="{CD77BF96-334E-4AEE-A8BC-FE8949618151}" type="pres">
      <dgm:prSet presAssocID="{AC8F40E3-D407-49C7-9C2F-2D0F7B00DD63}" presName="sp" presStyleCnt="0"/>
      <dgm:spPr/>
      <dgm:t>
        <a:bodyPr/>
        <a:lstStyle/>
        <a:p>
          <a:endParaRPr lang="en-US"/>
        </a:p>
      </dgm:t>
    </dgm:pt>
    <dgm:pt modelId="{0F705016-CE29-4910-A549-CE05DB6E3E56}" type="pres">
      <dgm:prSet presAssocID="{52C6113B-1BA9-4686-8019-C412AE50B4AB}" presName="composite" presStyleCnt="0"/>
      <dgm:spPr/>
      <dgm:t>
        <a:bodyPr/>
        <a:lstStyle/>
        <a:p>
          <a:endParaRPr lang="en-US"/>
        </a:p>
      </dgm:t>
    </dgm:pt>
    <dgm:pt modelId="{E2E3CE9B-0A4F-418F-9D42-EFD268787463}" type="pres">
      <dgm:prSet presAssocID="{52C6113B-1BA9-4686-8019-C412AE50B4AB}" presName="parentText" presStyleLbl="alignNode1" presStyleIdx="1" presStyleCnt="5">
        <dgm:presLayoutVars>
          <dgm:chMax val="1"/>
          <dgm:bulletEnabled val="1"/>
        </dgm:presLayoutVars>
      </dgm:prSet>
      <dgm:spPr/>
      <dgm:t>
        <a:bodyPr/>
        <a:lstStyle/>
        <a:p>
          <a:endParaRPr lang="en-US"/>
        </a:p>
      </dgm:t>
    </dgm:pt>
    <dgm:pt modelId="{834A045B-EEAF-48BE-8DAE-766DDBA74E8B}" type="pres">
      <dgm:prSet presAssocID="{52C6113B-1BA9-4686-8019-C412AE50B4AB}" presName="descendantText" presStyleLbl="alignAcc1" presStyleIdx="1" presStyleCnt="5">
        <dgm:presLayoutVars>
          <dgm:bulletEnabled val="1"/>
        </dgm:presLayoutVars>
      </dgm:prSet>
      <dgm:spPr/>
      <dgm:t>
        <a:bodyPr/>
        <a:lstStyle/>
        <a:p>
          <a:endParaRPr lang="en-US"/>
        </a:p>
      </dgm:t>
    </dgm:pt>
    <dgm:pt modelId="{52D2D8D3-BF65-40F6-8DDA-27A63C9650CA}" type="pres">
      <dgm:prSet presAssocID="{440315C8-96E1-407B-91D7-CCD64211BCFD}" presName="sp" presStyleCnt="0"/>
      <dgm:spPr/>
      <dgm:t>
        <a:bodyPr/>
        <a:lstStyle/>
        <a:p>
          <a:endParaRPr lang="en-US"/>
        </a:p>
      </dgm:t>
    </dgm:pt>
    <dgm:pt modelId="{A7903274-8C2C-4F8A-9C20-9A1321EC4DDE}" type="pres">
      <dgm:prSet presAssocID="{0BFC52A6-D228-4E91-8787-3D852A7E7C21}" presName="composite" presStyleCnt="0"/>
      <dgm:spPr/>
      <dgm:t>
        <a:bodyPr/>
        <a:lstStyle/>
        <a:p>
          <a:endParaRPr lang="en-US"/>
        </a:p>
      </dgm:t>
    </dgm:pt>
    <dgm:pt modelId="{84D602C9-EDA0-4C01-9485-261B5477AE06}" type="pres">
      <dgm:prSet presAssocID="{0BFC52A6-D228-4E91-8787-3D852A7E7C21}" presName="parentText" presStyleLbl="alignNode1" presStyleIdx="2" presStyleCnt="5">
        <dgm:presLayoutVars>
          <dgm:chMax val="1"/>
          <dgm:bulletEnabled val="1"/>
        </dgm:presLayoutVars>
      </dgm:prSet>
      <dgm:spPr/>
      <dgm:t>
        <a:bodyPr/>
        <a:lstStyle/>
        <a:p>
          <a:endParaRPr lang="en-US"/>
        </a:p>
      </dgm:t>
    </dgm:pt>
    <dgm:pt modelId="{53EAFB10-A659-422E-9DDD-D4FAC3EC947F}" type="pres">
      <dgm:prSet presAssocID="{0BFC52A6-D228-4E91-8787-3D852A7E7C21}" presName="descendantText" presStyleLbl="alignAcc1" presStyleIdx="2" presStyleCnt="5">
        <dgm:presLayoutVars>
          <dgm:bulletEnabled val="1"/>
        </dgm:presLayoutVars>
      </dgm:prSet>
      <dgm:spPr/>
      <dgm:t>
        <a:bodyPr/>
        <a:lstStyle/>
        <a:p>
          <a:endParaRPr lang="en-US"/>
        </a:p>
      </dgm:t>
    </dgm:pt>
    <dgm:pt modelId="{34D7B55B-F9E3-4F57-8EE7-210884E8DEEE}" type="pres">
      <dgm:prSet presAssocID="{DC7A6642-4341-4C0D-9E1D-5B1A45A0A90A}" presName="sp" presStyleCnt="0"/>
      <dgm:spPr/>
      <dgm:t>
        <a:bodyPr/>
        <a:lstStyle/>
        <a:p>
          <a:endParaRPr lang="en-US"/>
        </a:p>
      </dgm:t>
    </dgm:pt>
    <dgm:pt modelId="{2544D8E6-4EE1-4652-95F4-C87CE612EF93}" type="pres">
      <dgm:prSet presAssocID="{279F9B6E-6856-4CD1-A0A9-000E3861F402}" presName="composite" presStyleCnt="0"/>
      <dgm:spPr/>
      <dgm:t>
        <a:bodyPr/>
        <a:lstStyle/>
        <a:p>
          <a:endParaRPr lang="en-US"/>
        </a:p>
      </dgm:t>
    </dgm:pt>
    <dgm:pt modelId="{ABA3C636-A79A-426E-9088-B568503C81D7}" type="pres">
      <dgm:prSet presAssocID="{279F9B6E-6856-4CD1-A0A9-000E3861F402}" presName="parentText" presStyleLbl="alignNode1" presStyleIdx="3" presStyleCnt="5">
        <dgm:presLayoutVars>
          <dgm:chMax val="1"/>
          <dgm:bulletEnabled val="1"/>
        </dgm:presLayoutVars>
      </dgm:prSet>
      <dgm:spPr/>
      <dgm:t>
        <a:bodyPr/>
        <a:lstStyle/>
        <a:p>
          <a:endParaRPr lang="en-US"/>
        </a:p>
      </dgm:t>
    </dgm:pt>
    <dgm:pt modelId="{DF31FB1E-9A64-4B35-AE1E-17E9B0F25546}" type="pres">
      <dgm:prSet presAssocID="{279F9B6E-6856-4CD1-A0A9-000E3861F402}" presName="descendantText" presStyleLbl="alignAcc1" presStyleIdx="3" presStyleCnt="5">
        <dgm:presLayoutVars>
          <dgm:bulletEnabled val="1"/>
        </dgm:presLayoutVars>
      </dgm:prSet>
      <dgm:spPr/>
      <dgm:t>
        <a:bodyPr/>
        <a:lstStyle/>
        <a:p>
          <a:endParaRPr lang="en-US"/>
        </a:p>
      </dgm:t>
    </dgm:pt>
    <dgm:pt modelId="{48A09C57-BA6B-4160-ADA9-F4CC7746D33B}" type="pres">
      <dgm:prSet presAssocID="{87BBE681-CF02-4F2A-99F4-FA9F887653BA}" presName="sp" presStyleCnt="0"/>
      <dgm:spPr/>
      <dgm:t>
        <a:bodyPr/>
        <a:lstStyle/>
        <a:p>
          <a:endParaRPr lang="en-US"/>
        </a:p>
      </dgm:t>
    </dgm:pt>
    <dgm:pt modelId="{13AD06FA-9E77-4886-84AF-716B9F62A657}" type="pres">
      <dgm:prSet presAssocID="{7CA1CBC5-7E8D-45E0-A9E0-23BD0159E029}" presName="composite" presStyleCnt="0"/>
      <dgm:spPr/>
      <dgm:t>
        <a:bodyPr/>
        <a:lstStyle/>
        <a:p>
          <a:endParaRPr lang="en-US"/>
        </a:p>
      </dgm:t>
    </dgm:pt>
    <dgm:pt modelId="{7ED567B3-A9BC-4AC4-9886-A4E720921075}" type="pres">
      <dgm:prSet presAssocID="{7CA1CBC5-7E8D-45E0-A9E0-23BD0159E029}" presName="parentText" presStyleLbl="alignNode1" presStyleIdx="4" presStyleCnt="5">
        <dgm:presLayoutVars>
          <dgm:chMax val="1"/>
          <dgm:bulletEnabled val="1"/>
        </dgm:presLayoutVars>
      </dgm:prSet>
      <dgm:spPr/>
      <dgm:t>
        <a:bodyPr/>
        <a:lstStyle/>
        <a:p>
          <a:endParaRPr lang="en-US"/>
        </a:p>
      </dgm:t>
    </dgm:pt>
    <dgm:pt modelId="{811DB105-7CA1-428F-834D-059CD3AB70F9}" type="pres">
      <dgm:prSet presAssocID="{7CA1CBC5-7E8D-45E0-A9E0-23BD0159E029}" presName="descendantText" presStyleLbl="alignAcc1" presStyleIdx="4" presStyleCnt="5">
        <dgm:presLayoutVars>
          <dgm:bulletEnabled val="1"/>
        </dgm:presLayoutVars>
      </dgm:prSet>
      <dgm:spPr/>
      <dgm:t>
        <a:bodyPr/>
        <a:lstStyle/>
        <a:p>
          <a:endParaRPr lang="en-US"/>
        </a:p>
      </dgm:t>
    </dgm:pt>
  </dgm:ptLst>
  <dgm:cxnLst>
    <dgm:cxn modelId="{0455065B-5541-43DD-9102-17EFACE277B9}" srcId="{BA593ED8-BE7A-4AB2-BF90-222283FF70E8}" destId="{52C6113B-1BA9-4686-8019-C412AE50B4AB}" srcOrd="1" destOrd="0" parTransId="{42264AF4-A572-47CE-95DA-4F1D0D3834D6}" sibTransId="{440315C8-96E1-407B-91D7-CCD64211BCFD}"/>
    <dgm:cxn modelId="{80752750-72B3-48E5-9B63-8938E5ABA74E}" srcId="{7CA1CBC5-7E8D-45E0-A9E0-23BD0159E029}" destId="{53BE75B5-8064-4C65-9415-AA642ED0C38F}" srcOrd="0" destOrd="0" parTransId="{E653738A-9792-4C4C-B660-88CEEB92224D}" sibTransId="{81715B20-01FB-4250-9C8D-4A6A1B54EC9F}"/>
    <dgm:cxn modelId="{FA2BFE6A-644D-480B-864A-733530ECA95B}" type="presOf" srcId="{A637801A-5877-41C3-BAAC-15D83F5F39F3}" destId="{DF31FB1E-9A64-4B35-AE1E-17E9B0F25546}" srcOrd="0" destOrd="0" presId="urn:microsoft.com/office/officeart/2005/8/layout/chevron2"/>
    <dgm:cxn modelId="{A866381A-D9BF-4A26-A0DB-7077F312440B}" srcId="{7762F1DA-5AF1-404D-8B21-A4E8FA26B1FA}" destId="{B2B34672-7392-4D87-8AD0-7D8DD41514F6}" srcOrd="0" destOrd="0" parTransId="{12DDD316-53FE-4B80-B6E4-F250018DFB95}" sibTransId="{62350704-0E74-4451-80F6-670F672E87DD}"/>
    <dgm:cxn modelId="{1EB863E8-0F88-410D-A9B5-A7AA41928DB3}" type="presOf" srcId="{52C6113B-1BA9-4686-8019-C412AE50B4AB}" destId="{E2E3CE9B-0A4F-418F-9D42-EFD268787463}" srcOrd="0" destOrd="0" presId="urn:microsoft.com/office/officeart/2005/8/layout/chevron2"/>
    <dgm:cxn modelId="{78BB8D24-F5AD-4767-9FAC-3B5416BFF0F4}" type="presOf" srcId="{7CA1CBC5-7E8D-45E0-A9E0-23BD0159E029}" destId="{7ED567B3-A9BC-4AC4-9886-A4E720921075}" srcOrd="0" destOrd="0" presId="urn:microsoft.com/office/officeart/2005/8/layout/chevron2"/>
    <dgm:cxn modelId="{DDA73846-40A7-4E1B-9188-346B5D435747}" type="presOf" srcId="{B96CECA4-57B2-444F-9DA8-371F876A7D93}" destId="{53EAFB10-A659-422E-9DDD-D4FAC3EC947F}" srcOrd="0" destOrd="0" presId="urn:microsoft.com/office/officeart/2005/8/layout/chevron2"/>
    <dgm:cxn modelId="{42119E99-A1FE-498E-B8B2-EA8156419EE5}" type="presOf" srcId="{BA593ED8-BE7A-4AB2-BF90-222283FF70E8}" destId="{7C94569F-994E-4E5F-A1E9-9B07D086A1E5}" srcOrd="0" destOrd="0" presId="urn:microsoft.com/office/officeart/2005/8/layout/chevron2"/>
    <dgm:cxn modelId="{37F1AAE2-24E9-4963-A5D6-67E06C9A158F}" type="presOf" srcId="{B2B34672-7392-4D87-8AD0-7D8DD41514F6}" destId="{DA785FFF-1F98-49CC-8CE7-AD8FA24D43D7}" srcOrd="0" destOrd="0" presId="urn:microsoft.com/office/officeart/2005/8/layout/chevron2"/>
    <dgm:cxn modelId="{05327FA1-AA41-45C0-B090-A0D9B4BBA6A9}" srcId="{BA593ED8-BE7A-4AB2-BF90-222283FF70E8}" destId="{7CA1CBC5-7E8D-45E0-A9E0-23BD0159E029}" srcOrd="4" destOrd="0" parTransId="{4A896B8D-7834-4379-BF87-64CFAD6A1615}" sibTransId="{B70D51F3-4EE1-46B2-836C-7344A56B7B7D}"/>
    <dgm:cxn modelId="{67C824A4-5F8A-4E1F-97B8-695615E00C2E}" srcId="{BA593ED8-BE7A-4AB2-BF90-222283FF70E8}" destId="{279F9B6E-6856-4CD1-A0A9-000E3861F402}" srcOrd="3" destOrd="0" parTransId="{17EB4AE7-6D2A-402E-86EA-92289FDABA50}" sibTransId="{87BBE681-CF02-4F2A-99F4-FA9F887653BA}"/>
    <dgm:cxn modelId="{3BD6A610-24D0-46AA-8224-0681B9EBAB44}" srcId="{52C6113B-1BA9-4686-8019-C412AE50B4AB}" destId="{3C1BAA74-A517-4B27-ABAD-7B86B5BA25BC}" srcOrd="0" destOrd="0" parTransId="{F582DB3E-45C7-4A2C-A45E-ADAA93957D05}" sibTransId="{1BDB72CF-BD1E-4674-8A97-74F6506C36D7}"/>
    <dgm:cxn modelId="{244A403D-2A30-423C-A13D-29498F69B021}" type="presOf" srcId="{7762F1DA-5AF1-404D-8B21-A4E8FA26B1FA}" destId="{96179AEB-725A-48F3-BE7B-1C6BA9412B2F}" srcOrd="0" destOrd="0" presId="urn:microsoft.com/office/officeart/2005/8/layout/chevron2"/>
    <dgm:cxn modelId="{FBBD8324-1941-4521-B25D-C6F2D053E69B}" type="presOf" srcId="{3C1BAA74-A517-4B27-ABAD-7B86B5BA25BC}" destId="{834A045B-EEAF-48BE-8DAE-766DDBA74E8B}" srcOrd="0" destOrd="0" presId="urn:microsoft.com/office/officeart/2005/8/layout/chevron2"/>
    <dgm:cxn modelId="{8F59B86E-34AD-4DF5-8F42-35998C0C8B8A}" srcId="{279F9B6E-6856-4CD1-A0A9-000E3861F402}" destId="{A637801A-5877-41C3-BAAC-15D83F5F39F3}" srcOrd="0" destOrd="0" parTransId="{647A357E-4215-4DC5-B782-11D800CA15B4}" sibTransId="{AC0683D3-F198-48BD-9341-FE7D816387C8}"/>
    <dgm:cxn modelId="{9172A098-4032-44D9-ABD7-537B33DD163A}" srcId="{BA593ED8-BE7A-4AB2-BF90-222283FF70E8}" destId="{0BFC52A6-D228-4E91-8787-3D852A7E7C21}" srcOrd="2" destOrd="0" parTransId="{4E567F2F-A128-4833-A83A-2EFFA0914BD4}" sibTransId="{DC7A6642-4341-4C0D-9E1D-5B1A45A0A90A}"/>
    <dgm:cxn modelId="{08C906FB-9F60-405C-992E-5A5DA807A2B7}" type="presOf" srcId="{53BE75B5-8064-4C65-9415-AA642ED0C38F}" destId="{811DB105-7CA1-428F-834D-059CD3AB70F9}" srcOrd="0" destOrd="0" presId="urn:microsoft.com/office/officeart/2005/8/layout/chevron2"/>
    <dgm:cxn modelId="{59677CEE-CD7C-430C-A262-E558B480EDD5}" srcId="{0BFC52A6-D228-4E91-8787-3D852A7E7C21}" destId="{B96CECA4-57B2-444F-9DA8-371F876A7D93}" srcOrd="0" destOrd="0" parTransId="{0B6D51E4-518D-47A3-AC9B-68442D9147B5}" sibTransId="{56B6FD9F-A0F7-4F83-836E-CCC89FBF2E3E}"/>
    <dgm:cxn modelId="{3CDF42E5-5126-4EB6-B662-E4498D378B8D}" type="presOf" srcId="{279F9B6E-6856-4CD1-A0A9-000E3861F402}" destId="{ABA3C636-A79A-426E-9088-B568503C81D7}" srcOrd="0" destOrd="0" presId="urn:microsoft.com/office/officeart/2005/8/layout/chevron2"/>
    <dgm:cxn modelId="{81333E2C-0E18-41A9-87E5-009C65341D8E}" type="presOf" srcId="{0BFC52A6-D228-4E91-8787-3D852A7E7C21}" destId="{84D602C9-EDA0-4C01-9485-261B5477AE06}" srcOrd="0" destOrd="0" presId="urn:microsoft.com/office/officeart/2005/8/layout/chevron2"/>
    <dgm:cxn modelId="{14AE9F26-FC95-405C-AF4E-BC04961377BB}" srcId="{BA593ED8-BE7A-4AB2-BF90-222283FF70E8}" destId="{7762F1DA-5AF1-404D-8B21-A4E8FA26B1FA}" srcOrd="0" destOrd="0" parTransId="{B1349D6A-E2BA-4E67-83C5-2181E898555C}" sibTransId="{AC8F40E3-D407-49C7-9C2F-2D0F7B00DD63}"/>
    <dgm:cxn modelId="{66B85FC1-D484-434F-AAC4-3AA5659E3825}" type="presParOf" srcId="{7C94569F-994E-4E5F-A1E9-9B07D086A1E5}" destId="{399FC289-B4B3-475A-A7CC-6ECFCB7730A6}" srcOrd="0" destOrd="0" presId="urn:microsoft.com/office/officeart/2005/8/layout/chevron2"/>
    <dgm:cxn modelId="{0D27496E-C614-456C-9E2E-FA8412B88499}" type="presParOf" srcId="{399FC289-B4B3-475A-A7CC-6ECFCB7730A6}" destId="{96179AEB-725A-48F3-BE7B-1C6BA9412B2F}" srcOrd="0" destOrd="0" presId="urn:microsoft.com/office/officeart/2005/8/layout/chevron2"/>
    <dgm:cxn modelId="{F13150B9-F743-4EE4-9C0C-F465CF61FC1E}" type="presParOf" srcId="{399FC289-B4B3-475A-A7CC-6ECFCB7730A6}" destId="{DA785FFF-1F98-49CC-8CE7-AD8FA24D43D7}" srcOrd="1" destOrd="0" presId="urn:microsoft.com/office/officeart/2005/8/layout/chevron2"/>
    <dgm:cxn modelId="{6534B544-5653-4EC1-A015-C5D261EF8C95}" type="presParOf" srcId="{7C94569F-994E-4E5F-A1E9-9B07D086A1E5}" destId="{CD77BF96-334E-4AEE-A8BC-FE8949618151}" srcOrd="1" destOrd="0" presId="urn:microsoft.com/office/officeart/2005/8/layout/chevron2"/>
    <dgm:cxn modelId="{404C8898-43C0-4DBE-9BAE-6739F78C0F41}" type="presParOf" srcId="{7C94569F-994E-4E5F-A1E9-9B07D086A1E5}" destId="{0F705016-CE29-4910-A549-CE05DB6E3E56}" srcOrd="2" destOrd="0" presId="urn:microsoft.com/office/officeart/2005/8/layout/chevron2"/>
    <dgm:cxn modelId="{D61876C1-12A0-437E-B93C-E646DB824050}" type="presParOf" srcId="{0F705016-CE29-4910-A549-CE05DB6E3E56}" destId="{E2E3CE9B-0A4F-418F-9D42-EFD268787463}" srcOrd="0" destOrd="0" presId="urn:microsoft.com/office/officeart/2005/8/layout/chevron2"/>
    <dgm:cxn modelId="{E8C907E5-B6D6-416B-B11D-83E019ECC41B}" type="presParOf" srcId="{0F705016-CE29-4910-A549-CE05DB6E3E56}" destId="{834A045B-EEAF-48BE-8DAE-766DDBA74E8B}" srcOrd="1" destOrd="0" presId="urn:microsoft.com/office/officeart/2005/8/layout/chevron2"/>
    <dgm:cxn modelId="{5B449C9E-6072-48E4-B045-F5BDCBC93469}" type="presParOf" srcId="{7C94569F-994E-4E5F-A1E9-9B07D086A1E5}" destId="{52D2D8D3-BF65-40F6-8DDA-27A63C9650CA}" srcOrd="3" destOrd="0" presId="urn:microsoft.com/office/officeart/2005/8/layout/chevron2"/>
    <dgm:cxn modelId="{33F568C5-E2CA-47CE-824A-E52DB8766F35}" type="presParOf" srcId="{7C94569F-994E-4E5F-A1E9-9B07D086A1E5}" destId="{A7903274-8C2C-4F8A-9C20-9A1321EC4DDE}" srcOrd="4" destOrd="0" presId="urn:microsoft.com/office/officeart/2005/8/layout/chevron2"/>
    <dgm:cxn modelId="{93A88A15-CF34-4754-8FB5-9701E727DDC7}" type="presParOf" srcId="{A7903274-8C2C-4F8A-9C20-9A1321EC4DDE}" destId="{84D602C9-EDA0-4C01-9485-261B5477AE06}" srcOrd="0" destOrd="0" presId="urn:microsoft.com/office/officeart/2005/8/layout/chevron2"/>
    <dgm:cxn modelId="{3C273A42-2E87-4B4D-BC45-1BF28ABB1DF7}" type="presParOf" srcId="{A7903274-8C2C-4F8A-9C20-9A1321EC4DDE}" destId="{53EAFB10-A659-422E-9DDD-D4FAC3EC947F}" srcOrd="1" destOrd="0" presId="urn:microsoft.com/office/officeart/2005/8/layout/chevron2"/>
    <dgm:cxn modelId="{8513BD7F-CBBA-42C9-A5B9-48F820230CB7}" type="presParOf" srcId="{7C94569F-994E-4E5F-A1E9-9B07D086A1E5}" destId="{34D7B55B-F9E3-4F57-8EE7-210884E8DEEE}" srcOrd="5" destOrd="0" presId="urn:microsoft.com/office/officeart/2005/8/layout/chevron2"/>
    <dgm:cxn modelId="{D239BD19-AB53-443E-BDA3-AE3246F985ED}" type="presParOf" srcId="{7C94569F-994E-4E5F-A1E9-9B07D086A1E5}" destId="{2544D8E6-4EE1-4652-95F4-C87CE612EF93}" srcOrd="6" destOrd="0" presId="urn:microsoft.com/office/officeart/2005/8/layout/chevron2"/>
    <dgm:cxn modelId="{45E15555-19C4-494E-A437-CB759003BF99}" type="presParOf" srcId="{2544D8E6-4EE1-4652-95F4-C87CE612EF93}" destId="{ABA3C636-A79A-426E-9088-B568503C81D7}" srcOrd="0" destOrd="0" presId="urn:microsoft.com/office/officeart/2005/8/layout/chevron2"/>
    <dgm:cxn modelId="{75AD58DF-C68A-4DCE-B60D-FA32B0D957AB}" type="presParOf" srcId="{2544D8E6-4EE1-4652-95F4-C87CE612EF93}" destId="{DF31FB1E-9A64-4B35-AE1E-17E9B0F25546}" srcOrd="1" destOrd="0" presId="urn:microsoft.com/office/officeart/2005/8/layout/chevron2"/>
    <dgm:cxn modelId="{D00047C1-E5DC-475A-8A9D-24364C26F09D}" type="presParOf" srcId="{7C94569F-994E-4E5F-A1E9-9B07D086A1E5}" destId="{48A09C57-BA6B-4160-ADA9-F4CC7746D33B}" srcOrd="7" destOrd="0" presId="urn:microsoft.com/office/officeart/2005/8/layout/chevron2"/>
    <dgm:cxn modelId="{B312ACD7-5C8A-46F9-B204-687A7D0B50BB}" type="presParOf" srcId="{7C94569F-994E-4E5F-A1E9-9B07D086A1E5}" destId="{13AD06FA-9E77-4886-84AF-716B9F62A657}" srcOrd="8" destOrd="0" presId="urn:microsoft.com/office/officeart/2005/8/layout/chevron2"/>
    <dgm:cxn modelId="{D5B972C6-980D-4F56-9FE4-45B352DF0837}" type="presParOf" srcId="{13AD06FA-9E77-4886-84AF-716B9F62A657}" destId="{7ED567B3-A9BC-4AC4-9886-A4E720921075}" srcOrd="0" destOrd="0" presId="urn:microsoft.com/office/officeart/2005/8/layout/chevron2"/>
    <dgm:cxn modelId="{B5144D71-0727-4167-8ACD-72078ED38FE2}" type="presParOf" srcId="{13AD06FA-9E77-4886-84AF-716B9F62A657}" destId="{811DB105-7CA1-428F-834D-059CD3AB70F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D5F98F-8A96-4150-BF75-DBCCF4EC78FD}"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n-US"/>
        </a:p>
      </dgm:t>
    </dgm:pt>
    <dgm:pt modelId="{FCCA9DBA-F6E4-4DCD-8B0E-1F3920676469}">
      <dgm:prSet phldrT="[Text]" custT="1"/>
      <dgm:spPr/>
      <dgm:t>
        <a:bodyPr/>
        <a:lstStyle/>
        <a:p>
          <a:r>
            <a:rPr lang="en-US" sz="2000" b="1" dirty="0" smtClean="0">
              <a:solidFill>
                <a:schemeClr val="tx1"/>
              </a:solidFill>
            </a:rPr>
            <a:t>Health Check Up</a:t>
          </a:r>
          <a:endParaRPr lang="en-US" sz="2000" b="1" dirty="0">
            <a:solidFill>
              <a:schemeClr val="tx1"/>
            </a:solidFill>
          </a:endParaRPr>
        </a:p>
      </dgm:t>
    </dgm:pt>
    <dgm:pt modelId="{A134176E-9B78-4913-8275-4498EECEA890}" type="parTrans" cxnId="{12A8DA3A-F5FA-469F-99E9-C7EABED3E7EE}">
      <dgm:prSet/>
      <dgm:spPr/>
      <dgm:t>
        <a:bodyPr/>
        <a:lstStyle/>
        <a:p>
          <a:endParaRPr lang="en-US" sz="2000" b="1">
            <a:solidFill>
              <a:schemeClr val="tx1"/>
            </a:solidFill>
          </a:endParaRPr>
        </a:p>
      </dgm:t>
    </dgm:pt>
    <dgm:pt modelId="{DAAEC4BF-9F17-4370-A931-DA198267C6FD}" type="sibTrans" cxnId="{12A8DA3A-F5FA-469F-99E9-C7EABED3E7EE}">
      <dgm:prSet/>
      <dgm:spPr/>
      <dgm:t>
        <a:bodyPr/>
        <a:lstStyle/>
        <a:p>
          <a:endParaRPr lang="en-US" sz="2000" b="1">
            <a:solidFill>
              <a:schemeClr val="tx1"/>
            </a:solidFill>
          </a:endParaRPr>
        </a:p>
      </dgm:t>
    </dgm:pt>
    <dgm:pt modelId="{D1EE5C85-139A-40D1-8E07-AED9CDBC0C1F}">
      <dgm:prSet phldrT="[Text]" custT="1"/>
      <dgm:spPr/>
      <dgm:t>
        <a:bodyPr/>
        <a:lstStyle/>
        <a:p>
          <a:r>
            <a:rPr lang="en-US" sz="2000" b="1" dirty="0" smtClean="0"/>
            <a:t>No. of students covered 28306</a:t>
          </a:r>
          <a:endParaRPr lang="en-US" sz="2000" b="1" dirty="0"/>
        </a:p>
      </dgm:t>
    </dgm:pt>
    <dgm:pt modelId="{87104F0B-9127-4952-9B9C-B7D8AE8A0AF0}" type="parTrans" cxnId="{2C858982-6704-4A6F-BE76-CDD9CE293225}">
      <dgm:prSet/>
      <dgm:spPr/>
      <dgm:t>
        <a:bodyPr/>
        <a:lstStyle/>
        <a:p>
          <a:endParaRPr lang="en-US" sz="2000" b="1">
            <a:solidFill>
              <a:schemeClr val="tx1"/>
            </a:solidFill>
          </a:endParaRPr>
        </a:p>
      </dgm:t>
    </dgm:pt>
    <dgm:pt modelId="{2FB154DF-1FA2-45C5-80E2-99EBC3045407}" type="sibTrans" cxnId="{2C858982-6704-4A6F-BE76-CDD9CE293225}">
      <dgm:prSet/>
      <dgm:spPr/>
      <dgm:t>
        <a:bodyPr/>
        <a:lstStyle/>
        <a:p>
          <a:endParaRPr lang="en-US" sz="2000" b="1">
            <a:solidFill>
              <a:schemeClr val="tx1"/>
            </a:solidFill>
          </a:endParaRPr>
        </a:p>
      </dgm:t>
    </dgm:pt>
    <dgm:pt modelId="{2C089734-F169-423C-A0A8-D2B41FCC548C}">
      <dgm:prSet phldrT="[Text]" custT="1"/>
      <dgm:spPr/>
      <dgm:t>
        <a:bodyPr/>
        <a:lstStyle/>
        <a:p>
          <a:r>
            <a:rPr lang="en-US" sz="2000" b="1" dirty="0" smtClean="0">
              <a:solidFill>
                <a:schemeClr val="tx1"/>
              </a:solidFill>
            </a:rPr>
            <a:t>Distribution of IFA Tablets </a:t>
          </a:r>
          <a:endParaRPr lang="en-US" sz="2000" b="1" dirty="0">
            <a:solidFill>
              <a:schemeClr val="tx1"/>
            </a:solidFill>
          </a:endParaRPr>
        </a:p>
      </dgm:t>
    </dgm:pt>
    <dgm:pt modelId="{E7F948B7-DD2B-4DF1-B0E7-FC11B206DBFC}" type="parTrans" cxnId="{AB67830C-E598-41CF-9D5A-572E2561247A}">
      <dgm:prSet/>
      <dgm:spPr/>
      <dgm:t>
        <a:bodyPr/>
        <a:lstStyle/>
        <a:p>
          <a:endParaRPr lang="en-US" sz="2000" b="1">
            <a:solidFill>
              <a:schemeClr val="tx1"/>
            </a:solidFill>
          </a:endParaRPr>
        </a:p>
      </dgm:t>
    </dgm:pt>
    <dgm:pt modelId="{79F781AB-F21B-4B93-AF5D-BE550AB371C6}" type="sibTrans" cxnId="{AB67830C-E598-41CF-9D5A-572E2561247A}">
      <dgm:prSet/>
      <dgm:spPr/>
      <dgm:t>
        <a:bodyPr/>
        <a:lstStyle/>
        <a:p>
          <a:endParaRPr lang="en-US" sz="2000" b="1">
            <a:solidFill>
              <a:schemeClr val="tx1"/>
            </a:solidFill>
          </a:endParaRPr>
        </a:p>
      </dgm:t>
    </dgm:pt>
    <dgm:pt modelId="{12129905-0EB1-40A2-A141-E29D11324F6D}">
      <dgm:prSet phldrT="[Text]" custT="1"/>
      <dgm:spPr/>
      <dgm:t>
        <a:bodyPr/>
        <a:lstStyle/>
        <a:p>
          <a:r>
            <a:rPr lang="en-US" sz="2000" b="1" dirty="0" smtClean="0"/>
            <a:t>No. of students covered 28306</a:t>
          </a:r>
          <a:endParaRPr lang="en-US" sz="2000" b="1" dirty="0"/>
        </a:p>
      </dgm:t>
    </dgm:pt>
    <dgm:pt modelId="{D1B833A9-9954-4320-BBFF-A5A60B85390F}" type="parTrans" cxnId="{94095CF5-43CC-4E34-840D-135721A52FFC}">
      <dgm:prSet/>
      <dgm:spPr/>
      <dgm:t>
        <a:bodyPr/>
        <a:lstStyle/>
        <a:p>
          <a:endParaRPr lang="en-US" sz="2000" b="1">
            <a:solidFill>
              <a:schemeClr val="tx1"/>
            </a:solidFill>
          </a:endParaRPr>
        </a:p>
      </dgm:t>
    </dgm:pt>
    <dgm:pt modelId="{78835A36-49AE-44F5-88E3-44A422FC9473}" type="sibTrans" cxnId="{94095CF5-43CC-4E34-840D-135721A52FFC}">
      <dgm:prSet/>
      <dgm:spPr/>
      <dgm:t>
        <a:bodyPr/>
        <a:lstStyle/>
        <a:p>
          <a:endParaRPr lang="en-US" sz="2000" b="1">
            <a:solidFill>
              <a:schemeClr val="tx1"/>
            </a:solidFill>
          </a:endParaRPr>
        </a:p>
      </dgm:t>
    </dgm:pt>
    <dgm:pt modelId="{46F5E0B1-12D1-405B-B0BF-4570E6DC1C13}">
      <dgm:prSet phldrT="[Text]" custT="1"/>
      <dgm:spPr/>
      <dgm:t>
        <a:bodyPr/>
        <a:lstStyle/>
        <a:p>
          <a:r>
            <a:rPr lang="en-US" sz="2000" b="1" dirty="0" smtClean="0">
              <a:solidFill>
                <a:schemeClr val="tx1"/>
              </a:solidFill>
            </a:rPr>
            <a:t>Distribution of Spectacles</a:t>
          </a:r>
          <a:endParaRPr lang="en-US" sz="2000" b="1" dirty="0">
            <a:solidFill>
              <a:schemeClr val="tx1"/>
            </a:solidFill>
          </a:endParaRPr>
        </a:p>
      </dgm:t>
    </dgm:pt>
    <dgm:pt modelId="{E4E3A2DD-B79C-43AE-9577-65AECDE3E7C5}" type="parTrans" cxnId="{47AF0FC2-D1BB-42CB-AB99-81B7ACED431B}">
      <dgm:prSet/>
      <dgm:spPr/>
      <dgm:t>
        <a:bodyPr/>
        <a:lstStyle/>
        <a:p>
          <a:endParaRPr lang="en-US" sz="2000" b="1">
            <a:solidFill>
              <a:schemeClr val="tx1"/>
            </a:solidFill>
          </a:endParaRPr>
        </a:p>
      </dgm:t>
    </dgm:pt>
    <dgm:pt modelId="{E4EF05EF-76F4-466E-952B-1472DAE5A5C3}" type="sibTrans" cxnId="{47AF0FC2-D1BB-42CB-AB99-81B7ACED431B}">
      <dgm:prSet/>
      <dgm:spPr/>
      <dgm:t>
        <a:bodyPr/>
        <a:lstStyle/>
        <a:p>
          <a:endParaRPr lang="en-US" sz="2000" b="1">
            <a:solidFill>
              <a:schemeClr val="tx1"/>
            </a:solidFill>
          </a:endParaRPr>
        </a:p>
      </dgm:t>
    </dgm:pt>
    <dgm:pt modelId="{6FA20B5C-7F54-4275-A92D-2843EABE2AAA}">
      <dgm:prSet phldrT="[Text]" custT="1"/>
      <dgm:spPr/>
      <dgm:t>
        <a:bodyPr/>
        <a:lstStyle/>
        <a:p>
          <a:r>
            <a:rPr lang="en-US" sz="2000" b="1" dirty="0" smtClean="0"/>
            <a:t>No. of students covered 31</a:t>
          </a:r>
          <a:endParaRPr lang="en-US" sz="2000" b="1" dirty="0"/>
        </a:p>
      </dgm:t>
    </dgm:pt>
    <dgm:pt modelId="{DB55A80F-AF07-4F96-AA3A-34C1B99BCC26}" type="parTrans" cxnId="{774AEC8D-A6A3-44DF-8BF2-D46C8151584F}">
      <dgm:prSet/>
      <dgm:spPr/>
      <dgm:t>
        <a:bodyPr/>
        <a:lstStyle/>
        <a:p>
          <a:endParaRPr lang="en-US" sz="2000" b="1">
            <a:solidFill>
              <a:schemeClr val="tx1"/>
            </a:solidFill>
          </a:endParaRPr>
        </a:p>
      </dgm:t>
    </dgm:pt>
    <dgm:pt modelId="{5CE689ED-5A96-4F2E-B222-24768E8FC459}" type="sibTrans" cxnId="{774AEC8D-A6A3-44DF-8BF2-D46C8151584F}">
      <dgm:prSet/>
      <dgm:spPr/>
      <dgm:t>
        <a:bodyPr/>
        <a:lstStyle/>
        <a:p>
          <a:endParaRPr lang="en-US" sz="2000" b="1">
            <a:solidFill>
              <a:schemeClr val="tx1"/>
            </a:solidFill>
          </a:endParaRPr>
        </a:p>
      </dgm:t>
    </dgm:pt>
    <dgm:pt modelId="{E90FABE3-1D9A-427B-8BBB-3632B017EDD4}">
      <dgm:prSet phldrT="[Text]" custT="1"/>
      <dgm:spPr/>
      <dgm:t>
        <a:bodyPr/>
        <a:lstStyle/>
        <a:p>
          <a:r>
            <a:rPr lang="en-US" sz="2000" b="1" dirty="0" smtClean="0">
              <a:solidFill>
                <a:schemeClr val="tx1"/>
              </a:solidFill>
            </a:rPr>
            <a:t>No. of schools covered</a:t>
          </a:r>
          <a:endParaRPr lang="en-US" sz="2000" b="1" dirty="0">
            <a:solidFill>
              <a:schemeClr val="tx1"/>
            </a:solidFill>
          </a:endParaRPr>
        </a:p>
      </dgm:t>
    </dgm:pt>
    <dgm:pt modelId="{4850B88A-BBD6-4717-816C-77D6C4E6E8D2}" type="parTrans" cxnId="{5608F464-ED14-4884-A551-2D0DBF88F1D0}">
      <dgm:prSet/>
      <dgm:spPr/>
      <dgm:t>
        <a:bodyPr/>
        <a:lstStyle/>
        <a:p>
          <a:endParaRPr lang="en-US" sz="2000"/>
        </a:p>
      </dgm:t>
    </dgm:pt>
    <dgm:pt modelId="{2660ADDA-DFB3-45CD-8103-E922C7312627}" type="sibTrans" cxnId="{5608F464-ED14-4884-A551-2D0DBF88F1D0}">
      <dgm:prSet/>
      <dgm:spPr/>
      <dgm:t>
        <a:bodyPr/>
        <a:lstStyle/>
        <a:p>
          <a:endParaRPr lang="en-US" sz="2000"/>
        </a:p>
      </dgm:t>
    </dgm:pt>
    <dgm:pt modelId="{A0FBE35E-F5CF-4ADF-9769-7D765FE3E0F2}">
      <dgm:prSet phldrT="[Text]" custT="1"/>
      <dgm:spPr/>
      <dgm:t>
        <a:bodyPr/>
        <a:lstStyle/>
        <a:p>
          <a:r>
            <a:rPr lang="en-US" sz="2000" b="1" dirty="0" smtClean="0"/>
            <a:t>297</a:t>
          </a:r>
          <a:endParaRPr lang="en-US" sz="2000" b="1" dirty="0"/>
        </a:p>
      </dgm:t>
    </dgm:pt>
    <dgm:pt modelId="{66DFCEEE-62F0-4101-BDB1-3C1157298CAB}" type="parTrans" cxnId="{38DE8937-9D1A-4633-9535-9CAD5D30DE09}">
      <dgm:prSet/>
      <dgm:spPr/>
      <dgm:t>
        <a:bodyPr/>
        <a:lstStyle/>
        <a:p>
          <a:endParaRPr lang="en-US" sz="2000"/>
        </a:p>
      </dgm:t>
    </dgm:pt>
    <dgm:pt modelId="{25B01DD7-ECEB-47BC-A9EB-5ED45C6E6790}" type="sibTrans" cxnId="{38DE8937-9D1A-4633-9535-9CAD5D30DE09}">
      <dgm:prSet/>
      <dgm:spPr/>
      <dgm:t>
        <a:bodyPr/>
        <a:lstStyle/>
        <a:p>
          <a:endParaRPr lang="en-US" sz="2000"/>
        </a:p>
      </dgm:t>
    </dgm:pt>
    <dgm:pt modelId="{AD1CA08E-92D9-4F17-9A94-326713C215B8}" type="pres">
      <dgm:prSet presAssocID="{BCD5F98F-8A96-4150-BF75-DBCCF4EC78FD}" presName="Name0" presStyleCnt="0">
        <dgm:presLayoutVars>
          <dgm:dir/>
          <dgm:animLvl val="lvl"/>
          <dgm:resizeHandles val="exact"/>
        </dgm:presLayoutVars>
      </dgm:prSet>
      <dgm:spPr/>
      <dgm:t>
        <a:bodyPr/>
        <a:lstStyle/>
        <a:p>
          <a:endParaRPr lang="en-US"/>
        </a:p>
      </dgm:t>
    </dgm:pt>
    <dgm:pt modelId="{0100DB08-F957-4E31-8CEF-6FA2913BB277}" type="pres">
      <dgm:prSet presAssocID="{E90FABE3-1D9A-427B-8BBB-3632B017EDD4}" presName="linNode" presStyleCnt="0"/>
      <dgm:spPr/>
      <dgm:t>
        <a:bodyPr/>
        <a:lstStyle/>
        <a:p>
          <a:endParaRPr lang="en-US"/>
        </a:p>
      </dgm:t>
    </dgm:pt>
    <dgm:pt modelId="{32337D92-832A-4723-B827-8226B0B4CA68}" type="pres">
      <dgm:prSet presAssocID="{E90FABE3-1D9A-427B-8BBB-3632B017EDD4}" presName="parentText" presStyleLbl="node1" presStyleIdx="0" presStyleCnt="4">
        <dgm:presLayoutVars>
          <dgm:chMax val="1"/>
          <dgm:bulletEnabled val="1"/>
        </dgm:presLayoutVars>
      </dgm:prSet>
      <dgm:spPr/>
      <dgm:t>
        <a:bodyPr/>
        <a:lstStyle/>
        <a:p>
          <a:endParaRPr lang="en-US"/>
        </a:p>
      </dgm:t>
    </dgm:pt>
    <dgm:pt modelId="{99B55C85-E4F4-418B-AF14-BB85FE590D8F}" type="pres">
      <dgm:prSet presAssocID="{E90FABE3-1D9A-427B-8BBB-3632B017EDD4}" presName="descendantText" presStyleLbl="alignAccFollowNode1" presStyleIdx="0" presStyleCnt="4">
        <dgm:presLayoutVars>
          <dgm:bulletEnabled val="1"/>
        </dgm:presLayoutVars>
      </dgm:prSet>
      <dgm:spPr/>
      <dgm:t>
        <a:bodyPr/>
        <a:lstStyle/>
        <a:p>
          <a:endParaRPr lang="en-US"/>
        </a:p>
      </dgm:t>
    </dgm:pt>
    <dgm:pt modelId="{D22E7B1C-9465-46DC-8873-6BAFA4BD1DFE}" type="pres">
      <dgm:prSet presAssocID="{2660ADDA-DFB3-45CD-8103-E922C7312627}" presName="sp" presStyleCnt="0"/>
      <dgm:spPr/>
      <dgm:t>
        <a:bodyPr/>
        <a:lstStyle/>
        <a:p>
          <a:endParaRPr lang="en-US"/>
        </a:p>
      </dgm:t>
    </dgm:pt>
    <dgm:pt modelId="{B7392F73-9782-4361-8204-7D686BBD5942}" type="pres">
      <dgm:prSet presAssocID="{FCCA9DBA-F6E4-4DCD-8B0E-1F3920676469}" presName="linNode" presStyleCnt="0"/>
      <dgm:spPr/>
      <dgm:t>
        <a:bodyPr/>
        <a:lstStyle/>
        <a:p>
          <a:endParaRPr lang="en-US"/>
        </a:p>
      </dgm:t>
    </dgm:pt>
    <dgm:pt modelId="{EA4C7725-1B8E-4C02-B272-8B826A38D882}" type="pres">
      <dgm:prSet presAssocID="{FCCA9DBA-F6E4-4DCD-8B0E-1F3920676469}" presName="parentText" presStyleLbl="node1" presStyleIdx="1" presStyleCnt="4">
        <dgm:presLayoutVars>
          <dgm:chMax val="1"/>
          <dgm:bulletEnabled val="1"/>
        </dgm:presLayoutVars>
      </dgm:prSet>
      <dgm:spPr/>
      <dgm:t>
        <a:bodyPr/>
        <a:lstStyle/>
        <a:p>
          <a:endParaRPr lang="en-US"/>
        </a:p>
      </dgm:t>
    </dgm:pt>
    <dgm:pt modelId="{D1714BCB-9E72-4BD4-B140-EDE6E8C89868}" type="pres">
      <dgm:prSet presAssocID="{FCCA9DBA-F6E4-4DCD-8B0E-1F3920676469}" presName="descendantText" presStyleLbl="alignAccFollowNode1" presStyleIdx="1" presStyleCnt="4">
        <dgm:presLayoutVars>
          <dgm:bulletEnabled val="1"/>
        </dgm:presLayoutVars>
      </dgm:prSet>
      <dgm:spPr/>
      <dgm:t>
        <a:bodyPr/>
        <a:lstStyle/>
        <a:p>
          <a:endParaRPr lang="en-US"/>
        </a:p>
      </dgm:t>
    </dgm:pt>
    <dgm:pt modelId="{B62A2DB2-F940-4EC4-ADB7-BD700932241C}" type="pres">
      <dgm:prSet presAssocID="{DAAEC4BF-9F17-4370-A931-DA198267C6FD}" presName="sp" presStyleCnt="0"/>
      <dgm:spPr/>
      <dgm:t>
        <a:bodyPr/>
        <a:lstStyle/>
        <a:p>
          <a:endParaRPr lang="en-US"/>
        </a:p>
      </dgm:t>
    </dgm:pt>
    <dgm:pt modelId="{EE181359-CF23-455B-A3C8-69C364296486}" type="pres">
      <dgm:prSet presAssocID="{2C089734-F169-423C-A0A8-D2B41FCC548C}" presName="linNode" presStyleCnt="0"/>
      <dgm:spPr/>
      <dgm:t>
        <a:bodyPr/>
        <a:lstStyle/>
        <a:p>
          <a:endParaRPr lang="en-US"/>
        </a:p>
      </dgm:t>
    </dgm:pt>
    <dgm:pt modelId="{0B2339F7-AF98-4F64-B3B5-21382EF4BE70}" type="pres">
      <dgm:prSet presAssocID="{2C089734-F169-423C-A0A8-D2B41FCC548C}" presName="parentText" presStyleLbl="node1" presStyleIdx="2" presStyleCnt="4">
        <dgm:presLayoutVars>
          <dgm:chMax val="1"/>
          <dgm:bulletEnabled val="1"/>
        </dgm:presLayoutVars>
      </dgm:prSet>
      <dgm:spPr/>
      <dgm:t>
        <a:bodyPr/>
        <a:lstStyle/>
        <a:p>
          <a:endParaRPr lang="en-US"/>
        </a:p>
      </dgm:t>
    </dgm:pt>
    <dgm:pt modelId="{646AC56B-8307-41A8-AA95-C6015FE01646}" type="pres">
      <dgm:prSet presAssocID="{2C089734-F169-423C-A0A8-D2B41FCC548C}" presName="descendantText" presStyleLbl="alignAccFollowNode1" presStyleIdx="2" presStyleCnt="4">
        <dgm:presLayoutVars>
          <dgm:bulletEnabled val="1"/>
        </dgm:presLayoutVars>
      </dgm:prSet>
      <dgm:spPr/>
      <dgm:t>
        <a:bodyPr/>
        <a:lstStyle/>
        <a:p>
          <a:endParaRPr lang="en-US"/>
        </a:p>
      </dgm:t>
    </dgm:pt>
    <dgm:pt modelId="{470605BB-B0B1-45B7-B113-23BF890E173A}" type="pres">
      <dgm:prSet presAssocID="{79F781AB-F21B-4B93-AF5D-BE550AB371C6}" presName="sp" presStyleCnt="0"/>
      <dgm:spPr/>
      <dgm:t>
        <a:bodyPr/>
        <a:lstStyle/>
        <a:p>
          <a:endParaRPr lang="en-US"/>
        </a:p>
      </dgm:t>
    </dgm:pt>
    <dgm:pt modelId="{B9A950E6-9E8F-4515-84C4-BD5ECA1F1422}" type="pres">
      <dgm:prSet presAssocID="{46F5E0B1-12D1-405B-B0BF-4570E6DC1C13}" presName="linNode" presStyleCnt="0"/>
      <dgm:spPr/>
      <dgm:t>
        <a:bodyPr/>
        <a:lstStyle/>
        <a:p>
          <a:endParaRPr lang="en-US"/>
        </a:p>
      </dgm:t>
    </dgm:pt>
    <dgm:pt modelId="{612C6E68-DC93-4F1B-995A-734B5D7A0253}" type="pres">
      <dgm:prSet presAssocID="{46F5E0B1-12D1-405B-B0BF-4570E6DC1C13}" presName="parentText" presStyleLbl="node1" presStyleIdx="3" presStyleCnt="4">
        <dgm:presLayoutVars>
          <dgm:chMax val="1"/>
          <dgm:bulletEnabled val="1"/>
        </dgm:presLayoutVars>
      </dgm:prSet>
      <dgm:spPr/>
      <dgm:t>
        <a:bodyPr/>
        <a:lstStyle/>
        <a:p>
          <a:endParaRPr lang="en-US"/>
        </a:p>
      </dgm:t>
    </dgm:pt>
    <dgm:pt modelId="{7DD7F0BD-33A1-4CB0-B603-6160D520AF06}" type="pres">
      <dgm:prSet presAssocID="{46F5E0B1-12D1-405B-B0BF-4570E6DC1C13}" presName="descendantText" presStyleLbl="alignAccFollowNode1" presStyleIdx="3" presStyleCnt="4">
        <dgm:presLayoutVars>
          <dgm:bulletEnabled val="1"/>
        </dgm:presLayoutVars>
      </dgm:prSet>
      <dgm:spPr/>
      <dgm:t>
        <a:bodyPr/>
        <a:lstStyle/>
        <a:p>
          <a:endParaRPr lang="en-US"/>
        </a:p>
      </dgm:t>
    </dgm:pt>
  </dgm:ptLst>
  <dgm:cxnLst>
    <dgm:cxn modelId="{32F8F6F0-C91D-4A1D-9C7F-6863DEA5C282}" type="presOf" srcId="{FCCA9DBA-F6E4-4DCD-8B0E-1F3920676469}" destId="{EA4C7725-1B8E-4C02-B272-8B826A38D882}" srcOrd="0" destOrd="0" presId="urn:microsoft.com/office/officeart/2005/8/layout/vList5"/>
    <dgm:cxn modelId="{94095CF5-43CC-4E34-840D-135721A52FFC}" srcId="{2C089734-F169-423C-A0A8-D2B41FCC548C}" destId="{12129905-0EB1-40A2-A141-E29D11324F6D}" srcOrd="0" destOrd="0" parTransId="{D1B833A9-9954-4320-BBFF-A5A60B85390F}" sibTransId="{78835A36-49AE-44F5-88E3-44A422FC9473}"/>
    <dgm:cxn modelId="{AF56DA5C-CD20-478B-B27E-B1D9A20FC1DB}" type="presOf" srcId="{6FA20B5C-7F54-4275-A92D-2843EABE2AAA}" destId="{7DD7F0BD-33A1-4CB0-B603-6160D520AF06}" srcOrd="0" destOrd="0" presId="urn:microsoft.com/office/officeart/2005/8/layout/vList5"/>
    <dgm:cxn modelId="{FEBDC626-90CD-47A9-865D-17F0FF4C9EAB}" type="presOf" srcId="{12129905-0EB1-40A2-A141-E29D11324F6D}" destId="{646AC56B-8307-41A8-AA95-C6015FE01646}" srcOrd="0" destOrd="0" presId="urn:microsoft.com/office/officeart/2005/8/layout/vList5"/>
    <dgm:cxn modelId="{2C858982-6704-4A6F-BE76-CDD9CE293225}" srcId="{FCCA9DBA-F6E4-4DCD-8B0E-1F3920676469}" destId="{D1EE5C85-139A-40D1-8E07-AED9CDBC0C1F}" srcOrd="0" destOrd="0" parTransId="{87104F0B-9127-4952-9B9C-B7D8AE8A0AF0}" sibTransId="{2FB154DF-1FA2-45C5-80E2-99EBC3045407}"/>
    <dgm:cxn modelId="{12A8DA3A-F5FA-469F-99E9-C7EABED3E7EE}" srcId="{BCD5F98F-8A96-4150-BF75-DBCCF4EC78FD}" destId="{FCCA9DBA-F6E4-4DCD-8B0E-1F3920676469}" srcOrd="1" destOrd="0" parTransId="{A134176E-9B78-4913-8275-4498EECEA890}" sibTransId="{DAAEC4BF-9F17-4370-A931-DA198267C6FD}"/>
    <dgm:cxn modelId="{24E3DD3A-07A8-42EA-8B80-85731A1806E1}" type="presOf" srcId="{BCD5F98F-8A96-4150-BF75-DBCCF4EC78FD}" destId="{AD1CA08E-92D9-4F17-9A94-326713C215B8}" srcOrd="0" destOrd="0" presId="urn:microsoft.com/office/officeart/2005/8/layout/vList5"/>
    <dgm:cxn modelId="{AB67830C-E598-41CF-9D5A-572E2561247A}" srcId="{BCD5F98F-8A96-4150-BF75-DBCCF4EC78FD}" destId="{2C089734-F169-423C-A0A8-D2B41FCC548C}" srcOrd="2" destOrd="0" parTransId="{E7F948B7-DD2B-4DF1-B0E7-FC11B206DBFC}" sibTransId="{79F781AB-F21B-4B93-AF5D-BE550AB371C6}"/>
    <dgm:cxn modelId="{A2D9E10B-2B6E-4617-99C1-20E9FD22F743}" type="presOf" srcId="{2C089734-F169-423C-A0A8-D2B41FCC548C}" destId="{0B2339F7-AF98-4F64-B3B5-21382EF4BE70}" srcOrd="0" destOrd="0" presId="urn:microsoft.com/office/officeart/2005/8/layout/vList5"/>
    <dgm:cxn modelId="{F59CDD20-7B39-4FA1-9334-A0AE46F3009D}" type="presOf" srcId="{D1EE5C85-139A-40D1-8E07-AED9CDBC0C1F}" destId="{D1714BCB-9E72-4BD4-B140-EDE6E8C89868}" srcOrd="0" destOrd="0" presId="urn:microsoft.com/office/officeart/2005/8/layout/vList5"/>
    <dgm:cxn modelId="{D00224F6-CAB0-432F-91CE-20E7B3671585}" type="presOf" srcId="{A0FBE35E-F5CF-4ADF-9769-7D765FE3E0F2}" destId="{99B55C85-E4F4-418B-AF14-BB85FE590D8F}" srcOrd="0" destOrd="0" presId="urn:microsoft.com/office/officeart/2005/8/layout/vList5"/>
    <dgm:cxn modelId="{5608F464-ED14-4884-A551-2D0DBF88F1D0}" srcId="{BCD5F98F-8A96-4150-BF75-DBCCF4EC78FD}" destId="{E90FABE3-1D9A-427B-8BBB-3632B017EDD4}" srcOrd="0" destOrd="0" parTransId="{4850B88A-BBD6-4717-816C-77D6C4E6E8D2}" sibTransId="{2660ADDA-DFB3-45CD-8103-E922C7312627}"/>
    <dgm:cxn modelId="{38DE8937-9D1A-4633-9535-9CAD5D30DE09}" srcId="{E90FABE3-1D9A-427B-8BBB-3632B017EDD4}" destId="{A0FBE35E-F5CF-4ADF-9769-7D765FE3E0F2}" srcOrd="0" destOrd="0" parTransId="{66DFCEEE-62F0-4101-BDB1-3C1157298CAB}" sibTransId="{25B01DD7-ECEB-47BC-A9EB-5ED45C6E6790}"/>
    <dgm:cxn modelId="{774AEC8D-A6A3-44DF-8BF2-D46C8151584F}" srcId="{46F5E0B1-12D1-405B-B0BF-4570E6DC1C13}" destId="{6FA20B5C-7F54-4275-A92D-2843EABE2AAA}" srcOrd="0" destOrd="0" parTransId="{DB55A80F-AF07-4F96-AA3A-34C1B99BCC26}" sibTransId="{5CE689ED-5A96-4F2E-B222-24768E8FC459}"/>
    <dgm:cxn modelId="{9427437F-96CB-4A12-AFD0-CC9F70DC4C45}" type="presOf" srcId="{E90FABE3-1D9A-427B-8BBB-3632B017EDD4}" destId="{32337D92-832A-4723-B827-8226B0B4CA68}" srcOrd="0" destOrd="0" presId="urn:microsoft.com/office/officeart/2005/8/layout/vList5"/>
    <dgm:cxn modelId="{E1425F36-C67C-4771-8FD1-D3708B22DECA}" type="presOf" srcId="{46F5E0B1-12D1-405B-B0BF-4570E6DC1C13}" destId="{612C6E68-DC93-4F1B-995A-734B5D7A0253}" srcOrd="0" destOrd="0" presId="urn:microsoft.com/office/officeart/2005/8/layout/vList5"/>
    <dgm:cxn modelId="{47AF0FC2-D1BB-42CB-AB99-81B7ACED431B}" srcId="{BCD5F98F-8A96-4150-BF75-DBCCF4EC78FD}" destId="{46F5E0B1-12D1-405B-B0BF-4570E6DC1C13}" srcOrd="3" destOrd="0" parTransId="{E4E3A2DD-B79C-43AE-9577-65AECDE3E7C5}" sibTransId="{E4EF05EF-76F4-466E-952B-1472DAE5A5C3}"/>
    <dgm:cxn modelId="{0E57E73D-D7DA-434C-8432-982F799F8B13}" type="presParOf" srcId="{AD1CA08E-92D9-4F17-9A94-326713C215B8}" destId="{0100DB08-F957-4E31-8CEF-6FA2913BB277}" srcOrd="0" destOrd="0" presId="urn:microsoft.com/office/officeart/2005/8/layout/vList5"/>
    <dgm:cxn modelId="{1865BF04-ADB3-4384-B644-4F92CBA9ED57}" type="presParOf" srcId="{0100DB08-F957-4E31-8CEF-6FA2913BB277}" destId="{32337D92-832A-4723-B827-8226B0B4CA68}" srcOrd="0" destOrd="0" presId="urn:microsoft.com/office/officeart/2005/8/layout/vList5"/>
    <dgm:cxn modelId="{78BCC5DA-4B06-4690-A894-D91D84B1983A}" type="presParOf" srcId="{0100DB08-F957-4E31-8CEF-6FA2913BB277}" destId="{99B55C85-E4F4-418B-AF14-BB85FE590D8F}" srcOrd="1" destOrd="0" presId="urn:microsoft.com/office/officeart/2005/8/layout/vList5"/>
    <dgm:cxn modelId="{855FBDF0-3DD3-4E05-B82E-32954BAA4902}" type="presParOf" srcId="{AD1CA08E-92D9-4F17-9A94-326713C215B8}" destId="{D22E7B1C-9465-46DC-8873-6BAFA4BD1DFE}" srcOrd="1" destOrd="0" presId="urn:microsoft.com/office/officeart/2005/8/layout/vList5"/>
    <dgm:cxn modelId="{74ADFCD7-CCA0-4276-AE48-0CE705D4C383}" type="presParOf" srcId="{AD1CA08E-92D9-4F17-9A94-326713C215B8}" destId="{B7392F73-9782-4361-8204-7D686BBD5942}" srcOrd="2" destOrd="0" presId="urn:microsoft.com/office/officeart/2005/8/layout/vList5"/>
    <dgm:cxn modelId="{7803517D-D380-4DAC-B775-67237F11765D}" type="presParOf" srcId="{B7392F73-9782-4361-8204-7D686BBD5942}" destId="{EA4C7725-1B8E-4C02-B272-8B826A38D882}" srcOrd="0" destOrd="0" presId="urn:microsoft.com/office/officeart/2005/8/layout/vList5"/>
    <dgm:cxn modelId="{BD87C60A-74D6-4B86-BF1C-B6AFE0703327}" type="presParOf" srcId="{B7392F73-9782-4361-8204-7D686BBD5942}" destId="{D1714BCB-9E72-4BD4-B140-EDE6E8C89868}" srcOrd="1" destOrd="0" presId="urn:microsoft.com/office/officeart/2005/8/layout/vList5"/>
    <dgm:cxn modelId="{D088E4AA-6123-4A3D-A973-7C3E9DD2D874}" type="presParOf" srcId="{AD1CA08E-92D9-4F17-9A94-326713C215B8}" destId="{B62A2DB2-F940-4EC4-ADB7-BD700932241C}" srcOrd="3" destOrd="0" presId="urn:microsoft.com/office/officeart/2005/8/layout/vList5"/>
    <dgm:cxn modelId="{E87614B5-76D6-44F6-A320-44E578409D27}" type="presParOf" srcId="{AD1CA08E-92D9-4F17-9A94-326713C215B8}" destId="{EE181359-CF23-455B-A3C8-69C364296486}" srcOrd="4" destOrd="0" presId="urn:microsoft.com/office/officeart/2005/8/layout/vList5"/>
    <dgm:cxn modelId="{C443F682-12D0-499F-B956-3B08BFE56753}" type="presParOf" srcId="{EE181359-CF23-455B-A3C8-69C364296486}" destId="{0B2339F7-AF98-4F64-B3B5-21382EF4BE70}" srcOrd="0" destOrd="0" presId="urn:microsoft.com/office/officeart/2005/8/layout/vList5"/>
    <dgm:cxn modelId="{3A337C83-77A7-4898-9B38-FD479D364804}" type="presParOf" srcId="{EE181359-CF23-455B-A3C8-69C364296486}" destId="{646AC56B-8307-41A8-AA95-C6015FE01646}" srcOrd="1" destOrd="0" presId="urn:microsoft.com/office/officeart/2005/8/layout/vList5"/>
    <dgm:cxn modelId="{F97C23A3-1A7E-4FF2-A0DA-2A1919BE458E}" type="presParOf" srcId="{AD1CA08E-92D9-4F17-9A94-326713C215B8}" destId="{470605BB-B0B1-45B7-B113-23BF890E173A}" srcOrd="5" destOrd="0" presId="urn:microsoft.com/office/officeart/2005/8/layout/vList5"/>
    <dgm:cxn modelId="{194A0391-F1AA-4D2B-A39B-B10836804DAB}" type="presParOf" srcId="{AD1CA08E-92D9-4F17-9A94-326713C215B8}" destId="{B9A950E6-9E8F-4515-84C4-BD5ECA1F1422}" srcOrd="6" destOrd="0" presId="urn:microsoft.com/office/officeart/2005/8/layout/vList5"/>
    <dgm:cxn modelId="{DA7C54AA-F8CA-4C6B-911F-55E050B63B3E}" type="presParOf" srcId="{B9A950E6-9E8F-4515-84C4-BD5ECA1F1422}" destId="{612C6E68-DC93-4F1B-995A-734B5D7A0253}" srcOrd="0" destOrd="0" presId="urn:microsoft.com/office/officeart/2005/8/layout/vList5"/>
    <dgm:cxn modelId="{E906518C-FE02-47D9-BB4A-8F353AB42717}" type="presParOf" srcId="{B9A950E6-9E8F-4515-84C4-BD5ECA1F1422}" destId="{7DD7F0BD-33A1-4CB0-B603-6160D520AF0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920A2-6630-4837-B0E3-EACA32C4D64D}">
      <dsp:nvSpPr>
        <dsp:cNvPr id="0" name=""/>
        <dsp:cNvSpPr/>
      </dsp:nvSpPr>
      <dsp:spPr>
        <a:xfrm>
          <a:off x="0" y="4950"/>
          <a:ext cx="6096000" cy="75552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Times New Roman" panose="02020603050405020304" pitchFamily="18" charset="0"/>
            </a:rPr>
            <a:t>Chief Secretary,  A &amp; N Administration</a:t>
          </a:r>
        </a:p>
        <a:p>
          <a:pPr lvl="0" algn="ctr" defTabSz="889000">
            <a:lnSpc>
              <a:spcPct val="90000"/>
            </a:lnSpc>
            <a:spcBef>
              <a:spcPct val="0"/>
            </a:spcBef>
            <a:spcAft>
              <a:spcPct val="35000"/>
            </a:spcAft>
          </a:pPr>
          <a:r>
            <a:rPr lang="en-US" sz="2000" b="1" kern="1200" dirty="0" smtClean="0">
              <a:latin typeface="+mj-lt"/>
              <a:cs typeface="Times New Roman" panose="02020603050405020304" pitchFamily="18" charset="0"/>
            </a:rPr>
            <a:t>/ Chairman SSMC</a:t>
          </a:r>
          <a:endParaRPr lang="en-US" sz="2000" kern="1200" dirty="0">
            <a:latin typeface="+mj-lt"/>
            <a:cs typeface="Times New Roman" panose="02020603050405020304" pitchFamily="18" charset="0"/>
          </a:endParaRPr>
        </a:p>
      </dsp:txBody>
      <dsp:txXfrm>
        <a:off x="22129" y="27079"/>
        <a:ext cx="6051742" cy="711265"/>
      </dsp:txXfrm>
    </dsp:sp>
    <dsp:sp modelId="{8969D0A8-89E0-461F-B9AE-5BE0A64CC852}">
      <dsp:nvSpPr>
        <dsp:cNvPr id="0" name=""/>
        <dsp:cNvSpPr/>
      </dsp:nvSpPr>
      <dsp:spPr>
        <a:xfrm rot="5400000">
          <a:off x="2949646" y="773587"/>
          <a:ext cx="196707" cy="236048"/>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solidFill>
              <a:schemeClr val="tx1"/>
            </a:solidFill>
            <a:latin typeface="+mj-lt"/>
            <a:cs typeface="Times New Roman" panose="02020603050405020304" pitchFamily="18" charset="0"/>
          </a:endParaRPr>
        </a:p>
      </dsp:txBody>
      <dsp:txXfrm rot="-5400000">
        <a:off x="2977186" y="793257"/>
        <a:ext cx="141628" cy="137695"/>
      </dsp:txXfrm>
    </dsp:sp>
    <dsp:sp modelId="{56B54DEF-B01E-4492-AA8B-7786C2DDB060}">
      <dsp:nvSpPr>
        <dsp:cNvPr id="0" name=""/>
        <dsp:cNvSpPr/>
      </dsp:nvSpPr>
      <dsp:spPr>
        <a:xfrm>
          <a:off x="0" y="1022750"/>
          <a:ext cx="6096000" cy="52455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Times New Roman" panose="02020603050405020304" pitchFamily="18" charset="0"/>
            </a:rPr>
            <a:t> Secretary (Education)</a:t>
          </a:r>
          <a:endParaRPr lang="en-US" sz="2000" kern="1200" dirty="0">
            <a:latin typeface="+mj-lt"/>
            <a:cs typeface="Times New Roman" panose="02020603050405020304" pitchFamily="18" charset="0"/>
          </a:endParaRPr>
        </a:p>
      </dsp:txBody>
      <dsp:txXfrm>
        <a:off x="15364" y="1038114"/>
        <a:ext cx="6065272" cy="493824"/>
      </dsp:txXfrm>
    </dsp:sp>
    <dsp:sp modelId="{A9680968-A6F2-4188-9051-221B46C4CCF2}">
      <dsp:nvSpPr>
        <dsp:cNvPr id="0" name=""/>
        <dsp:cNvSpPr/>
      </dsp:nvSpPr>
      <dsp:spPr>
        <a:xfrm rot="5400000">
          <a:off x="2949646" y="1560417"/>
          <a:ext cx="196707" cy="236048"/>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mj-lt"/>
            <a:cs typeface="Times New Roman" panose="02020603050405020304" pitchFamily="18" charset="0"/>
          </a:endParaRPr>
        </a:p>
      </dsp:txBody>
      <dsp:txXfrm rot="-5400000">
        <a:off x="2977186" y="1580087"/>
        <a:ext cx="141628" cy="137695"/>
      </dsp:txXfrm>
    </dsp:sp>
    <dsp:sp modelId="{7BDC5953-F792-4076-9CEA-E46CD5A1FC3C}">
      <dsp:nvSpPr>
        <dsp:cNvPr id="0" name=""/>
        <dsp:cNvSpPr/>
      </dsp:nvSpPr>
      <dsp:spPr>
        <a:xfrm>
          <a:off x="0" y="1809579"/>
          <a:ext cx="6096000" cy="52455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Times New Roman" panose="02020603050405020304" pitchFamily="18" charset="0"/>
            </a:rPr>
            <a:t>Director (Education) </a:t>
          </a:r>
          <a:endParaRPr lang="en-US" sz="2000" kern="1200" dirty="0">
            <a:latin typeface="+mj-lt"/>
            <a:cs typeface="Times New Roman" panose="02020603050405020304" pitchFamily="18" charset="0"/>
          </a:endParaRPr>
        </a:p>
      </dsp:txBody>
      <dsp:txXfrm>
        <a:off x="15364" y="1824943"/>
        <a:ext cx="6065272" cy="493824"/>
      </dsp:txXfrm>
    </dsp:sp>
    <dsp:sp modelId="{6672C67F-E7F1-4F84-A0E8-A8E424B68FF5}">
      <dsp:nvSpPr>
        <dsp:cNvPr id="0" name=""/>
        <dsp:cNvSpPr/>
      </dsp:nvSpPr>
      <dsp:spPr>
        <a:xfrm rot="5400000">
          <a:off x="2949646" y="2347246"/>
          <a:ext cx="196707" cy="236048"/>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mj-lt"/>
            <a:cs typeface="Times New Roman" panose="02020603050405020304" pitchFamily="18" charset="0"/>
          </a:endParaRPr>
        </a:p>
      </dsp:txBody>
      <dsp:txXfrm rot="-5400000">
        <a:off x="2977186" y="2366916"/>
        <a:ext cx="141628" cy="137695"/>
      </dsp:txXfrm>
    </dsp:sp>
    <dsp:sp modelId="{5E0224DE-192A-498E-8953-C3E669C18B83}">
      <dsp:nvSpPr>
        <dsp:cNvPr id="0" name=""/>
        <dsp:cNvSpPr/>
      </dsp:nvSpPr>
      <dsp:spPr>
        <a:xfrm>
          <a:off x="0" y="2596409"/>
          <a:ext cx="6096000" cy="52455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Times New Roman" panose="02020603050405020304" pitchFamily="18" charset="0"/>
            </a:rPr>
            <a:t> Nodal Officer (MDM)</a:t>
          </a:r>
          <a:endParaRPr lang="en-US" sz="2000" kern="1200" dirty="0">
            <a:latin typeface="+mj-lt"/>
            <a:cs typeface="Times New Roman" panose="02020603050405020304" pitchFamily="18" charset="0"/>
          </a:endParaRPr>
        </a:p>
      </dsp:txBody>
      <dsp:txXfrm>
        <a:off x="15364" y="2611773"/>
        <a:ext cx="6065272" cy="493824"/>
      </dsp:txXfrm>
    </dsp:sp>
    <dsp:sp modelId="{754D4D60-49FC-44AB-B53F-6D35AE4F3CF5}">
      <dsp:nvSpPr>
        <dsp:cNvPr id="0" name=""/>
        <dsp:cNvSpPr/>
      </dsp:nvSpPr>
      <dsp:spPr>
        <a:xfrm rot="5400000">
          <a:off x="2949646" y="3134075"/>
          <a:ext cx="196707" cy="236048"/>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mj-lt"/>
            <a:cs typeface="Times New Roman" panose="02020603050405020304" pitchFamily="18" charset="0"/>
          </a:endParaRPr>
        </a:p>
      </dsp:txBody>
      <dsp:txXfrm rot="-5400000">
        <a:off x="2977186" y="3153745"/>
        <a:ext cx="141628" cy="137695"/>
      </dsp:txXfrm>
    </dsp:sp>
    <dsp:sp modelId="{60B7CD27-71D1-4663-BD56-8A0CFD887A6F}">
      <dsp:nvSpPr>
        <dsp:cNvPr id="0" name=""/>
        <dsp:cNvSpPr/>
      </dsp:nvSpPr>
      <dsp:spPr>
        <a:xfrm>
          <a:off x="0" y="3383238"/>
          <a:ext cx="6096000" cy="52455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latin typeface="+mj-lt"/>
              <a:cs typeface="Times New Roman" panose="02020603050405020304" pitchFamily="18" charset="0"/>
            </a:rPr>
            <a:t>Zonal Officers / Principals of Education Department</a:t>
          </a:r>
          <a:endParaRPr lang="en-US" sz="2000" kern="1200" dirty="0">
            <a:latin typeface="+mj-lt"/>
            <a:cs typeface="Times New Roman" panose="02020603050405020304" pitchFamily="18" charset="0"/>
          </a:endParaRPr>
        </a:p>
      </dsp:txBody>
      <dsp:txXfrm>
        <a:off x="15364" y="3398602"/>
        <a:ext cx="6065272" cy="493824"/>
      </dsp:txXfrm>
    </dsp:sp>
    <dsp:sp modelId="{7ABD9CDE-92A1-452D-BAF4-3D602DAAFD3F}">
      <dsp:nvSpPr>
        <dsp:cNvPr id="0" name=""/>
        <dsp:cNvSpPr/>
      </dsp:nvSpPr>
      <dsp:spPr>
        <a:xfrm rot="5400000">
          <a:off x="2949646" y="3920905"/>
          <a:ext cx="196707" cy="236048"/>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mj-lt"/>
            <a:cs typeface="Times New Roman" panose="02020603050405020304" pitchFamily="18" charset="0"/>
          </a:endParaRPr>
        </a:p>
      </dsp:txBody>
      <dsp:txXfrm rot="-5400000">
        <a:off x="2977186" y="3940575"/>
        <a:ext cx="141628" cy="137695"/>
      </dsp:txXfrm>
    </dsp:sp>
    <dsp:sp modelId="{63774F07-BEFB-419B-A9E7-4531BBA21C67}">
      <dsp:nvSpPr>
        <dsp:cNvPr id="0" name=""/>
        <dsp:cNvSpPr/>
      </dsp:nvSpPr>
      <dsp:spPr>
        <a:xfrm>
          <a:off x="0" y="4170067"/>
          <a:ext cx="6096000" cy="52455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latin typeface="+mj-lt"/>
              <a:cs typeface="Times New Roman" panose="02020603050405020304" pitchFamily="18" charset="0"/>
            </a:rPr>
            <a:t>Head of Schools</a:t>
          </a:r>
          <a:endParaRPr lang="en-US" sz="2000" kern="1200" dirty="0">
            <a:latin typeface="+mj-lt"/>
            <a:cs typeface="Times New Roman" panose="02020603050405020304" pitchFamily="18" charset="0"/>
          </a:endParaRPr>
        </a:p>
      </dsp:txBody>
      <dsp:txXfrm>
        <a:off x="15364" y="4185431"/>
        <a:ext cx="6065272" cy="493824"/>
      </dsp:txXfrm>
    </dsp:sp>
    <dsp:sp modelId="{008372E5-4C30-4B71-906C-FBB451CD69B4}">
      <dsp:nvSpPr>
        <dsp:cNvPr id="0" name=""/>
        <dsp:cNvSpPr/>
      </dsp:nvSpPr>
      <dsp:spPr>
        <a:xfrm rot="5400000">
          <a:off x="2949646" y="4707734"/>
          <a:ext cx="196707" cy="236048"/>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mj-lt"/>
            <a:cs typeface="Times New Roman" panose="02020603050405020304" pitchFamily="18" charset="0"/>
          </a:endParaRPr>
        </a:p>
      </dsp:txBody>
      <dsp:txXfrm rot="-5400000">
        <a:off x="2977186" y="4727404"/>
        <a:ext cx="141628" cy="137695"/>
      </dsp:txXfrm>
    </dsp:sp>
    <dsp:sp modelId="{5EFBE3E0-2929-4041-85AE-FDCF86315697}">
      <dsp:nvSpPr>
        <dsp:cNvPr id="0" name=""/>
        <dsp:cNvSpPr/>
      </dsp:nvSpPr>
      <dsp:spPr>
        <a:xfrm>
          <a:off x="0" y="4956897"/>
          <a:ext cx="6096000" cy="52455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latin typeface="+mj-lt"/>
              <a:cs typeface="Times New Roman" panose="02020603050405020304" pitchFamily="18" charset="0"/>
            </a:rPr>
            <a:t>MDM Supplier</a:t>
          </a:r>
          <a:endParaRPr lang="en-US" sz="2000" kern="1200" dirty="0">
            <a:latin typeface="+mj-lt"/>
            <a:cs typeface="Times New Roman" panose="02020603050405020304" pitchFamily="18" charset="0"/>
          </a:endParaRPr>
        </a:p>
      </dsp:txBody>
      <dsp:txXfrm>
        <a:off x="15364" y="4972261"/>
        <a:ext cx="6065272" cy="493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D664C-9772-4152-947B-F2E8DB55BCE8}">
      <dsp:nvSpPr>
        <dsp:cNvPr id="0" name=""/>
        <dsp:cNvSpPr/>
      </dsp:nvSpPr>
      <dsp:spPr>
        <a:xfrm>
          <a:off x="0" y="595"/>
          <a:ext cx="3657600" cy="69651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MHRD</a:t>
          </a:r>
          <a:endParaRPr lang="en-US" sz="2000" b="1" kern="1200" dirty="0">
            <a:solidFill>
              <a:schemeClr val="tx1"/>
            </a:solidFill>
          </a:endParaRPr>
        </a:p>
      </dsp:txBody>
      <dsp:txXfrm>
        <a:off x="20400" y="20995"/>
        <a:ext cx="3616800" cy="655715"/>
      </dsp:txXfrm>
    </dsp:sp>
    <dsp:sp modelId="{D43AED55-BD08-42EF-A64C-114D4981B4CA}">
      <dsp:nvSpPr>
        <dsp:cNvPr id="0" name=""/>
        <dsp:cNvSpPr/>
      </dsp:nvSpPr>
      <dsp:spPr>
        <a:xfrm rot="5400000">
          <a:off x="1698203" y="714523"/>
          <a:ext cx="261193" cy="313432"/>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734770" y="740642"/>
        <a:ext cx="188060" cy="182835"/>
      </dsp:txXfrm>
    </dsp:sp>
    <dsp:sp modelId="{69AFE237-9525-4E0A-B8C9-21F2F8B3E0AB}">
      <dsp:nvSpPr>
        <dsp:cNvPr id="0" name=""/>
        <dsp:cNvSpPr/>
      </dsp:nvSpPr>
      <dsp:spPr>
        <a:xfrm>
          <a:off x="0" y="1045368"/>
          <a:ext cx="3657600" cy="696515"/>
        </a:xfrm>
        <a:prstGeom prst="roundRect">
          <a:avLst>
            <a:gd name="adj" fmla="val 1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solidFill>
                <a:schemeClr val="tx1"/>
              </a:solidFill>
            </a:rPr>
            <a:t>UT ADMINISTRATION</a:t>
          </a:r>
          <a:endParaRPr lang="en-US" sz="2000" b="1" kern="1200" dirty="0">
            <a:solidFill>
              <a:schemeClr val="tx1"/>
            </a:solidFill>
          </a:endParaRPr>
        </a:p>
      </dsp:txBody>
      <dsp:txXfrm>
        <a:off x="20400" y="1065768"/>
        <a:ext cx="3616800" cy="655715"/>
      </dsp:txXfrm>
    </dsp:sp>
    <dsp:sp modelId="{49B410A1-40AA-4F62-B13C-416069DFC65C}">
      <dsp:nvSpPr>
        <dsp:cNvPr id="0" name=""/>
        <dsp:cNvSpPr/>
      </dsp:nvSpPr>
      <dsp:spPr>
        <a:xfrm rot="5400000">
          <a:off x="1698203" y="1759297"/>
          <a:ext cx="261193" cy="313432"/>
        </a:xfrm>
        <a:prstGeom prst="rightArrow">
          <a:avLst>
            <a:gd name="adj1" fmla="val 60000"/>
            <a:gd name="adj2" fmla="val 5000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734770" y="1785416"/>
        <a:ext cx="188060" cy="182835"/>
      </dsp:txXfrm>
    </dsp:sp>
    <dsp:sp modelId="{4CD5036A-01C5-4018-80C5-334BECC15CAA}">
      <dsp:nvSpPr>
        <dsp:cNvPr id="0" name=""/>
        <dsp:cNvSpPr/>
      </dsp:nvSpPr>
      <dsp:spPr>
        <a:xfrm>
          <a:off x="0" y="2090142"/>
          <a:ext cx="3657600" cy="696515"/>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EDUCATION DEPT.</a:t>
          </a:r>
          <a:endParaRPr lang="en-US" sz="2000" b="1" kern="1200" dirty="0">
            <a:solidFill>
              <a:schemeClr val="tx1"/>
            </a:solidFill>
          </a:endParaRPr>
        </a:p>
      </dsp:txBody>
      <dsp:txXfrm>
        <a:off x="20400" y="2110542"/>
        <a:ext cx="3616800" cy="655715"/>
      </dsp:txXfrm>
    </dsp:sp>
    <dsp:sp modelId="{FC7FC953-EAED-4CF5-BD6B-0CED2D822382}">
      <dsp:nvSpPr>
        <dsp:cNvPr id="0" name=""/>
        <dsp:cNvSpPr/>
      </dsp:nvSpPr>
      <dsp:spPr>
        <a:xfrm rot="5400000">
          <a:off x="1698203" y="2804070"/>
          <a:ext cx="261193" cy="313432"/>
        </a:xfrm>
        <a:prstGeom prst="rightArrow">
          <a:avLst>
            <a:gd name="adj1" fmla="val 60000"/>
            <a:gd name="adj2" fmla="val 5000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734770" y="2830189"/>
        <a:ext cx="188060" cy="182835"/>
      </dsp:txXfrm>
    </dsp:sp>
    <dsp:sp modelId="{B99EBD1B-5AFA-474B-AA66-5A3055799381}">
      <dsp:nvSpPr>
        <dsp:cNvPr id="0" name=""/>
        <dsp:cNvSpPr/>
      </dsp:nvSpPr>
      <dsp:spPr>
        <a:xfrm>
          <a:off x="68373" y="3134915"/>
          <a:ext cx="3520853" cy="696515"/>
        </a:xfrm>
        <a:prstGeom prst="roundRect">
          <a:avLst>
            <a:gd name="adj" fmla="val 1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DDOs OF EDUCATION DEPT.</a:t>
          </a:r>
          <a:endParaRPr lang="en-US" sz="2000" b="1" kern="1200" dirty="0">
            <a:solidFill>
              <a:schemeClr val="tx1"/>
            </a:solidFill>
          </a:endParaRPr>
        </a:p>
      </dsp:txBody>
      <dsp:txXfrm>
        <a:off x="88773" y="3155315"/>
        <a:ext cx="3480053" cy="655715"/>
      </dsp:txXfrm>
    </dsp:sp>
    <dsp:sp modelId="{21473129-EF01-4456-BEAC-65218C40C396}">
      <dsp:nvSpPr>
        <dsp:cNvPr id="0" name=""/>
        <dsp:cNvSpPr/>
      </dsp:nvSpPr>
      <dsp:spPr>
        <a:xfrm rot="5400000">
          <a:off x="1698203" y="3848844"/>
          <a:ext cx="261193" cy="313432"/>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734770" y="3874963"/>
        <a:ext cx="188060" cy="182835"/>
      </dsp:txXfrm>
    </dsp:sp>
    <dsp:sp modelId="{F1839430-3D6F-449C-AEEF-2A1FFA2F65B8}">
      <dsp:nvSpPr>
        <dsp:cNvPr id="0" name=""/>
        <dsp:cNvSpPr/>
      </dsp:nvSpPr>
      <dsp:spPr>
        <a:xfrm>
          <a:off x="70339" y="4179689"/>
          <a:ext cx="3516920" cy="696515"/>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SELF HELP GROUPS</a:t>
          </a:r>
          <a:endParaRPr lang="en-US" sz="2000" b="1" kern="1200" dirty="0">
            <a:solidFill>
              <a:schemeClr val="tx1"/>
            </a:solidFill>
          </a:endParaRPr>
        </a:p>
      </dsp:txBody>
      <dsp:txXfrm>
        <a:off x="90739" y="4200089"/>
        <a:ext cx="3476120" cy="655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79AEB-725A-48F3-BE7B-1C6BA9412B2F}">
      <dsp:nvSpPr>
        <dsp:cNvPr id="0" name=""/>
        <dsp:cNvSpPr/>
      </dsp:nvSpPr>
      <dsp:spPr>
        <a:xfrm rot="5400000">
          <a:off x="-171558" y="171558"/>
          <a:ext cx="1143725" cy="800607"/>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n-lt"/>
              <a:cs typeface="Times New Roman" pitchFamily="18" charset="0"/>
            </a:rPr>
            <a:t> </a:t>
          </a:r>
          <a:endParaRPr lang="en-US" sz="2000" b="1" kern="1200" dirty="0">
            <a:latin typeface="+mn-lt"/>
            <a:cs typeface="Times New Roman" pitchFamily="18" charset="0"/>
          </a:endParaRPr>
        </a:p>
      </dsp:txBody>
      <dsp:txXfrm rot="-5400000">
        <a:off x="2" y="400303"/>
        <a:ext cx="800607" cy="343118"/>
      </dsp:txXfrm>
    </dsp:sp>
    <dsp:sp modelId="{DA785FFF-1F98-49CC-8CE7-AD8FA24D43D7}">
      <dsp:nvSpPr>
        <dsp:cNvPr id="0" name=""/>
        <dsp:cNvSpPr/>
      </dsp:nvSpPr>
      <dsp:spPr>
        <a:xfrm rot="5400000">
          <a:off x="3190893" y="-2387646"/>
          <a:ext cx="743421" cy="5523992"/>
        </a:xfrm>
        <a:prstGeom prst="round2SameRect">
          <a:avLst/>
        </a:prstGeom>
        <a:solidFill>
          <a:schemeClr val="accent2">
            <a:lumMod val="40000"/>
            <a:lumOff val="6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latin typeface="+mn-lt"/>
              <a:cs typeface="Times New Roman" pitchFamily="18" charset="0"/>
            </a:rPr>
            <a:t>MHRD releases allocation orders</a:t>
          </a:r>
          <a:endParaRPr lang="en-US" sz="2000" b="1" kern="1200" dirty="0">
            <a:latin typeface="+mn-lt"/>
            <a:cs typeface="Times New Roman" pitchFamily="18" charset="0"/>
          </a:endParaRPr>
        </a:p>
      </dsp:txBody>
      <dsp:txXfrm rot="-5400000">
        <a:off x="800608" y="38930"/>
        <a:ext cx="5487701" cy="670839"/>
      </dsp:txXfrm>
    </dsp:sp>
    <dsp:sp modelId="{E2E3CE9B-0A4F-418F-9D42-EFD268787463}">
      <dsp:nvSpPr>
        <dsp:cNvPr id="0" name=""/>
        <dsp:cNvSpPr/>
      </dsp:nvSpPr>
      <dsp:spPr>
        <a:xfrm rot="5400000">
          <a:off x="-171558" y="1201396"/>
          <a:ext cx="1143725" cy="800607"/>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n-lt"/>
              <a:cs typeface="Times New Roman" pitchFamily="18" charset="0"/>
            </a:rPr>
            <a:t> </a:t>
          </a:r>
          <a:endParaRPr lang="en-US" sz="2000" b="1" kern="1200" dirty="0">
            <a:latin typeface="+mn-lt"/>
            <a:cs typeface="Times New Roman" pitchFamily="18" charset="0"/>
          </a:endParaRPr>
        </a:p>
      </dsp:txBody>
      <dsp:txXfrm rot="-5400000">
        <a:off x="2" y="1430141"/>
        <a:ext cx="800607" cy="343118"/>
      </dsp:txXfrm>
    </dsp:sp>
    <dsp:sp modelId="{834A045B-EEAF-48BE-8DAE-766DDBA74E8B}">
      <dsp:nvSpPr>
        <dsp:cNvPr id="0" name=""/>
        <dsp:cNvSpPr/>
      </dsp:nvSpPr>
      <dsp:spPr>
        <a:xfrm rot="5400000">
          <a:off x="3190893" y="-1360447"/>
          <a:ext cx="743421" cy="5523992"/>
        </a:xfrm>
        <a:prstGeom prst="round2SameRect">
          <a:avLst/>
        </a:prstGeom>
        <a:solidFill>
          <a:schemeClr val="accent3">
            <a:lumMod val="40000"/>
            <a:lumOff val="60000"/>
            <a:alpha val="9000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latin typeface="+mn-lt"/>
              <a:cs typeface="Times New Roman" pitchFamily="18" charset="0"/>
            </a:rPr>
            <a:t>Food Corporation of India</a:t>
          </a:r>
          <a:endParaRPr lang="en-US" sz="2000" b="1" kern="1200" dirty="0">
            <a:latin typeface="+mn-lt"/>
            <a:cs typeface="Times New Roman" pitchFamily="18" charset="0"/>
          </a:endParaRPr>
        </a:p>
      </dsp:txBody>
      <dsp:txXfrm rot="-5400000">
        <a:off x="800608" y="1066129"/>
        <a:ext cx="5487701" cy="670839"/>
      </dsp:txXfrm>
    </dsp:sp>
    <dsp:sp modelId="{84D602C9-EDA0-4C01-9485-261B5477AE06}">
      <dsp:nvSpPr>
        <dsp:cNvPr id="0" name=""/>
        <dsp:cNvSpPr/>
      </dsp:nvSpPr>
      <dsp:spPr>
        <a:xfrm rot="5400000">
          <a:off x="-171558" y="2228596"/>
          <a:ext cx="1143725" cy="800607"/>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n-lt"/>
              <a:cs typeface="Times New Roman" pitchFamily="18" charset="0"/>
            </a:rPr>
            <a:t> </a:t>
          </a:r>
          <a:endParaRPr lang="en-US" sz="2000" b="1" kern="1200" dirty="0">
            <a:latin typeface="+mn-lt"/>
            <a:cs typeface="Times New Roman" pitchFamily="18" charset="0"/>
          </a:endParaRPr>
        </a:p>
      </dsp:txBody>
      <dsp:txXfrm rot="-5400000">
        <a:off x="2" y="2457341"/>
        <a:ext cx="800607" cy="343118"/>
      </dsp:txXfrm>
    </dsp:sp>
    <dsp:sp modelId="{53EAFB10-A659-422E-9DDD-D4FAC3EC947F}">
      <dsp:nvSpPr>
        <dsp:cNvPr id="0" name=""/>
        <dsp:cNvSpPr/>
      </dsp:nvSpPr>
      <dsp:spPr>
        <a:xfrm rot="5400000">
          <a:off x="3190893" y="-333248"/>
          <a:ext cx="743421" cy="5523992"/>
        </a:xfrm>
        <a:prstGeom prst="round2SameRect">
          <a:avLst/>
        </a:prstGeom>
        <a:solidFill>
          <a:schemeClr val="accent4">
            <a:lumMod val="40000"/>
            <a:lumOff val="60000"/>
            <a:alpha val="9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kumimoji="0" lang="en-US" sz="2000" b="1" i="0" u="none" strike="noStrike" kern="1200" cap="none" normalizeH="0" baseline="0" dirty="0" smtClean="0">
              <a:ln/>
              <a:effectLst/>
              <a:latin typeface="+mn-lt"/>
              <a:cs typeface="Times New Roman" pitchFamily="18" charset="0"/>
            </a:rPr>
            <a:t>Lifting by Civil Supplies  &amp; Consumer Affairs Dept on Quarterly basis</a:t>
          </a:r>
          <a:endParaRPr lang="en-US" sz="2000" b="1" kern="1200" dirty="0">
            <a:latin typeface="+mn-lt"/>
            <a:cs typeface="Times New Roman" pitchFamily="18" charset="0"/>
          </a:endParaRPr>
        </a:p>
      </dsp:txBody>
      <dsp:txXfrm rot="-5400000">
        <a:off x="800608" y="2093328"/>
        <a:ext cx="5487701" cy="670839"/>
      </dsp:txXfrm>
    </dsp:sp>
    <dsp:sp modelId="{ABA3C636-A79A-426E-9088-B568503C81D7}">
      <dsp:nvSpPr>
        <dsp:cNvPr id="0" name=""/>
        <dsp:cNvSpPr/>
      </dsp:nvSpPr>
      <dsp:spPr>
        <a:xfrm rot="5400000">
          <a:off x="-171558" y="3255795"/>
          <a:ext cx="1143725" cy="800607"/>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US" sz="2000" b="1" kern="1200" dirty="0">
            <a:latin typeface="+mn-lt"/>
            <a:cs typeface="Times New Roman" pitchFamily="18" charset="0"/>
          </a:endParaRPr>
        </a:p>
      </dsp:txBody>
      <dsp:txXfrm rot="-5400000">
        <a:off x="2" y="3484540"/>
        <a:ext cx="800607" cy="343118"/>
      </dsp:txXfrm>
    </dsp:sp>
    <dsp:sp modelId="{DF31FB1E-9A64-4B35-AE1E-17E9B0F25546}">
      <dsp:nvSpPr>
        <dsp:cNvPr id="0" name=""/>
        <dsp:cNvSpPr/>
      </dsp:nvSpPr>
      <dsp:spPr>
        <a:xfrm rot="5400000">
          <a:off x="3190893" y="693951"/>
          <a:ext cx="743421" cy="5523992"/>
        </a:xfrm>
        <a:prstGeom prst="round2SameRect">
          <a:avLst/>
        </a:prstGeom>
        <a:solidFill>
          <a:schemeClr val="accent5">
            <a:lumMod val="40000"/>
            <a:lumOff val="60000"/>
            <a:alpha val="9000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kumimoji="0" lang="en-US" sz="2000" b="1" i="0" u="none" strike="noStrike" kern="1200" cap="none" normalizeH="0" baseline="0" dirty="0" smtClean="0">
              <a:ln/>
              <a:effectLst/>
              <a:latin typeface="+mn-lt"/>
              <a:cs typeface="Times New Roman" pitchFamily="18" charset="0"/>
            </a:rPr>
            <a:t>Transported to go-downs of CS &amp; CA Dept located in 09 different zones of this UT</a:t>
          </a:r>
          <a:endParaRPr lang="en-US" sz="2000" b="1" kern="1200" dirty="0">
            <a:latin typeface="+mn-lt"/>
            <a:cs typeface="Times New Roman" pitchFamily="18" charset="0"/>
          </a:endParaRPr>
        </a:p>
      </dsp:txBody>
      <dsp:txXfrm rot="-5400000">
        <a:off x="800608" y="3120528"/>
        <a:ext cx="5487701" cy="670839"/>
      </dsp:txXfrm>
    </dsp:sp>
    <dsp:sp modelId="{7ED567B3-A9BC-4AC4-9886-A4E720921075}">
      <dsp:nvSpPr>
        <dsp:cNvPr id="0" name=""/>
        <dsp:cNvSpPr/>
      </dsp:nvSpPr>
      <dsp:spPr>
        <a:xfrm rot="5400000">
          <a:off x="-171558" y="4282994"/>
          <a:ext cx="1143725" cy="800607"/>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US" sz="2000" b="1" kern="1200" dirty="0">
            <a:latin typeface="+mn-lt"/>
            <a:cs typeface="Times New Roman" pitchFamily="18" charset="0"/>
          </a:endParaRPr>
        </a:p>
      </dsp:txBody>
      <dsp:txXfrm rot="-5400000">
        <a:off x="2" y="4511739"/>
        <a:ext cx="800607" cy="343118"/>
      </dsp:txXfrm>
    </dsp:sp>
    <dsp:sp modelId="{811DB105-7CA1-428F-834D-059CD3AB70F9}">
      <dsp:nvSpPr>
        <dsp:cNvPr id="0" name=""/>
        <dsp:cNvSpPr/>
      </dsp:nvSpPr>
      <dsp:spPr>
        <a:xfrm rot="5400000">
          <a:off x="3190893" y="1721150"/>
          <a:ext cx="743421" cy="5523992"/>
        </a:xfrm>
        <a:prstGeom prst="round2SameRect">
          <a:avLst/>
        </a:prstGeom>
        <a:solidFill>
          <a:schemeClr val="accent6">
            <a:lumMod val="40000"/>
            <a:lumOff val="60000"/>
            <a:alpha val="90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kumimoji="0" lang="en-US" sz="2000" b="1" i="0" u="none" strike="noStrike" kern="1200" cap="none" normalizeH="0" baseline="0" dirty="0" smtClean="0">
              <a:ln/>
              <a:effectLst/>
              <a:latin typeface="+mn-lt"/>
              <a:cs typeface="Times New Roman" pitchFamily="18" charset="0"/>
            </a:rPr>
            <a:t>Suppliers lift from respective </a:t>
          </a:r>
          <a:r>
            <a:rPr kumimoji="0" lang="en-US" sz="2000" b="1" i="0" u="none" strike="noStrike" kern="1200" cap="none" normalizeH="0" baseline="0" dirty="0" err="1" smtClean="0">
              <a:ln/>
              <a:effectLst/>
              <a:latin typeface="+mn-lt"/>
              <a:cs typeface="Times New Roman" pitchFamily="18" charset="0"/>
            </a:rPr>
            <a:t>godowns</a:t>
          </a:r>
          <a:r>
            <a:rPr kumimoji="0" lang="en-US" sz="2000" b="1" i="0" u="none" strike="noStrike" kern="1200" cap="none" normalizeH="0" baseline="0" dirty="0" smtClean="0">
              <a:ln/>
              <a:effectLst/>
              <a:latin typeface="+mn-lt"/>
              <a:cs typeface="Times New Roman" pitchFamily="18" charset="0"/>
            </a:rPr>
            <a:t> depending on proximity</a:t>
          </a:r>
          <a:endParaRPr lang="en-US" sz="2000" b="1" kern="1200" dirty="0">
            <a:latin typeface="+mn-lt"/>
            <a:cs typeface="Times New Roman" pitchFamily="18" charset="0"/>
          </a:endParaRPr>
        </a:p>
      </dsp:txBody>
      <dsp:txXfrm rot="-5400000">
        <a:off x="800608" y="4147727"/>
        <a:ext cx="5487701" cy="6708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55C85-E4F4-418B-AF14-BB85FE590D8F}">
      <dsp:nvSpPr>
        <dsp:cNvPr id="0" name=""/>
        <dsp:cNvSpPr/>
      </dsp:nvSpPr>
      <dsp:spPr>
        <a:xfrm rot="5400000">
          <a:off x="3183985" y="-1191313"/>
          <a:ext cx="782637" cy="3364992"/>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297</a:t>
          </a:r>
          <a:endParaRPr lang="en-US" sz="2000" b="1" kern="1200" dirty="0"/>
        </a:p>
      </dsp:txBody>
      <dsp:txXfrm rot="-5400000">
        <a:off x="1892808" y="138069"/>
        <a:ext cx="3326787" cy="706227"/>
      </dsp:txXfrm>
    </dsp:sp>
    <dsp:sp modelId="{32337D92-832A-4723-B827-8226B0B4CA68}">
      <dsp:nvSpPr>
        <dsp:cNvPr id="0" name=""/>
        <dsp:cNvSpPr/>
      </dsp:nvSpPr>
      <dsp:spPr>
        <a:xfrm>
          <a:off x="0" y="2033"/>
          <a:ext cx="1892808" cy="97829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No. of schools covered</a:t>
          </a:r>
          <a:endParaRPr lang="en-US" sz="2000" b="1" kern="1200" dirty="0">
            <a:solidFill>
              <a:schemeClr val="tx1"/>
            </a:solidFill>
          </a:endParaRPr>
        </a:p>
      </dsp:txBody>
      <dsp:txXfrm>
        <a:off x="47756" y="49789"/>
        <a:ext cx="1797296" cy="882784"/>
      </dsp:txXfrm>
    </dsp:sp>
    <dsp:sp modelId="{D1714BCB-9E72-4BD4-B140-EDE6E8C89868}">
      <dsp:nvSpPr>
        <dsp:cNvPr id="0" name=""/>
        <dsp:cNvSpPr/>
      </dsp:nvSpPr>
      <dsp:spPr>
        <a:xfrm rot="5400000">
          <a:off x="3183985" y="-164101"/>
          <a:ext cx="782637" cy="3364992"/>
        </a:xfrm>
        <a:prstGeom prst="round2SameRect">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3580161"/>
              <a:satOff val="16084"/>
              <a:lumOff val="110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No. of students covered 28306</a:t>
          </a:r>
          <a:endParaRPr lang="en-US" sz="2000" b="1" kern="1200" dirty="0"/>
        </a:p>
      </dsp:txBody>
      <dsp:txXfrm rot="-5400000">
        <a:off x="1892808" y="1165281"/>
        <a:ext cx="3326787" cy="706227"/>
      </dsp:txXfrm>
    </dsp:sp>
    <dsp:sp modelId="{EA4C7725-1B8E-4C02-B272-8B826A38D882}">
      <dsp:nvSpPr>
        <dsp:cNvPr id="0" name=""/>
        <dsp:cNvSpPr/>
      </dsp:nvSpPr>
      <dsp:spPr>
        <a:xfrm>
          <a:off x="0" y="1029245"/>
          <a:ext cx="1892808" cy="978296"/>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Health Check Up</a:t>
          </a:r>
          <a:endParaRPr lang="en-US" sz="2000" b="1" kern="1200" dirty="0">
            <a:solidFill>
              <a:schemeClr val="tx1"/>
            </a:solidFill>
          </a:endParaRPr>
        </a:p>
      </dsp:txBody>
      <dsp:txXfrm>
        <a:off x="47756" y="1077001"/>
        <a:ext cx="1797296" cy="882784"/>
      </dsp:txXfrm>
    </dsp:sp>
    <dsp:sp modelId="{646AC56B-8307-41A8-AA95-C6015FE01646}">
      <dsp:nvSpPr>
        <dsp:cNvPr id="0" name=""/>
        <dsp:cNvSpPr/>
      </dsp:nvSpPr>
      <dsp:spPr>
        <a:xfrm rot="5400000">
          <a:off x="3183985" y="863109"/>
          <a:ext cx="782637" cy="3364992"/>
        </a:xfrm>
        <a:prstGeom prst="round2SameRect">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7160321"/>
              <a:satOff val="32169"/>
              <a:lumOff val="221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No. of students covered 28306</a:t>
          </a:r>
          <a:endParaRPr lang="en-US" sz="2000" b="1" kern="1200" dirty="0"/>
        </a:p>
      </dsp:txBody>
      <dsp:txXfrm rot="-5400000">
        <a:off x="1892808" y="2192492"/>
        <a:ext cx="3326787" cy="706227"/>
      </dsp:txXfrm>
    </dsp:sp>
    <dsp:sp modelId="{0B2339F7-AF98-4F64-B3B5-21382EF4BE70}">
      <dsp:nvSpPr>
        <dsp:cNvPr id="0" name=""/>
        <dsp:cNvSpPr/>
      </dsp:nvSpPr>
      <dsp:spPr>
        <a:xfrm>
          <a:off x="0" y="2056457"/>
          <a:ext cx="1892808" cy="978296"/>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Distribution of IFA Tablets </a:t>
          </a:r>
          <a:endParaRPr lang="en-US" sz="2000" b="1" kern="1200" dirty="0">
            <a:solidFill>
              <a:schemeClr val="tx1"/>
            </a:solidFill>
          </a:endParaRPr>
        </a:p>
      </dsp:txBody>
      <dsp:txXfrm>
        <a:off x="47756" y="2104213"/>
        <a:ext cx="1797296" cy="882784"/>
      </dsp:txXfrm>
    </dsp:sp>
    <dsp:sp modelId="{7DD7F0BD-33A1-4CB0-B603-6160D520AF06}">
      <dsp:nvSpPr>
        <dsp:cNvPr id="0" name=""/>
        <dsp:cNvSpPr/>
      </dsp:nvSpPr>
      <dsp:spPr>
        <a:xfrm rot="5400000">
          <a:off x="3183985" y="1890321"/>
          <a:ext cx="782637" cy="3364992"/>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No. of students covered 31</a:t>
          </a:r>
          <a:endParaRPr lang="en-US" sz="2000" b="1" kern="1200" dirty="0"/>
        </a:p>
      </dsp:txBody>
      <dsp:txXfrm rot="-5400000">
        <a:off x="1892808" y="3219704"/>
        <a:ext cx="3326787" cy="706227"/>
      </dsp:txXfrm>
    </dsp:sp>
    <dsp:sp modelId="{612C6E68-DC93-4F1B-995A-734B5D7A0253}">
      <dsp:nvSpPr>
        <dsp:cNvPr id="0" name=""/>
        <dsp:cNvSpPr/>
      </dsp:nvSpPr>
      <dsp:spPr>
        <a:xfrm>
          <a:off x="0" y="3083669"/>
          <a:ext cx="1892808" cy="978296"/>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Distribution of Spectacles</a:t>
          </a:r>
          <a:endParaRPr lang="en-US" sz="2000" b="1" kern="1200" dirty="0">
            <a:solidFill>
              <a:schemeClr val="tx1"/>
            </a:solidFill>
          </a:endParaRPr>
        </a:p>
      </dsp:txBody>
      <dsp:txXfrm>
        <a:off x="47756" y="3131425"/>
        <a:ext cx="1797296" cy="8827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89" cy="465116"/>
          </a:xfrm>
          <a:prstGeom prst="rect">
            <a:avLst/>
          </a:prstGeom>
        </p:spPr>
        <p:txBody>
          <a:bodyPr vert="horz" lIns="93617" tIns="46808" rIns="93617" bIns="46808" rtlCol="0"/>
          <a:lstStyle>
            <a:lvl1pPr algn="l">
              <a:defRPr sz="1200"/>
            </a:lvl1pPr>
          </a:lstStyle>
          <a:p>
            <a:pPr>
              <a:defRPr/>
            </a:pPr>
            <a:endParaRPr lang="en-US"/>
          </a:p>
        </p:txBody>
      </p:sp>
      <p:sp>
        <p:nvSpPr>
          <p:cNvPr id="3" name="Date Placeholder 2"/>
          <p:cNvSpPr>
            <a:spLocks noGrp="1"/>
          </p:cNvSpPr>
          <p:nvPr>
            <p:ph type="dt" sz="quarter" idx="1"/>
          </p:nvPr>
        </p:nvSpPr>
        <p:spPr>
          <a:xfrm>
            <a:off x="3970293" y="1"/>
            <a:ext cx="3038489" cy="465116"/>
          </a:xfrm>
          <a:prstGeom prst="rect">
            <a:avLst/>
          </a:prstGeom>
        </p:spPr>
        <p:txBody>
          <a:bodyPr vert="horz" lIns="93617" tIns="46808" rIns="93617" bIns="46808" rtlCol="0"/>
          <a:lstStyle>
            <a:lvl1pPr algn="r">
              <a:defRPr sz="1200"/>
            </a:lvl1pPr>
          </a:lstStyle>
          <a:p>
            <a:pPr>
              <a:defRPr/>
            </a:pPr>
            <a:endParaRPr lang="en-US"/>
          </a:p>
        </p:txBody>
      </p:sp>
      <p:sp>
        <p:nvSpPr>
          <p:cNvPr id="4" name="Footer Placeholder 3"/>
          <p:cNvSpPr>
            <a:spLocks noGrp="1"/>
          </p:cNvSpPr>
          <p:nvPr>
            <p:ph type="ftr" sz="quarter" idx="2"/>
          </p:nvPr>
        </p:nvSpPr>
        <p:spPr>
          <a:xfrm>
            <a:off x="2" y="8829810"/>
            <a:ext cx="3038489" cy="465116"/>
          </a:xfrm>
          <a:prstGeom prst="rect">
            <a:avLst/>
          </a:prstGeom>
        </p:spPr>
        <p:txBody>
          <a:bodyPr vert="horz" lIns="93617" tIns="46808" rIns="93617" bIns="46808"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293" y="8829810"/>
            <a:ext cx="3038489" cy="465116"/>
          </a:xfrm>
          <a:prstGeom prst="rect">
            <a:avLst/>
          </a:prstGeom>
        </p:spPr>
        <p:txBody>
          <a:bodyPr vert="horz" lIns="93617" tIns="46808" rIns="93617" bIns="46808" rtlCol="0" anchor="b"/>
          <a:lstStyle>
            <a:lvl1pPr algn="r">
              <a:defRPr sz="1200"/>
            </a:lvl1pPr>
          </a:lstStyle>
          <a:p>
            <a:pPr>
              <a:defRPr/>
            </a:pPr>
            <a:fld id="{FD0A1605-9992-44C9-88B2-A816E4F35094}" type="slidenum">
              <a:rPr lang="en-US"/>
              <a:pPr>
                <a:defRPr/>
              </a:pPr>
              <a:t>‹#›</a:t>
            </a:fld>
            <a:endParaRPr lang="en-US"/>
          </a:p>
        </p:txBody>
      </p:sp>
    </p:spTree>
    <p:extLst>
      <p:ext uri="{BB962C8B-B14F-4D97-AF65-F5344CB8AC3E}">
        <p14:creationId xmlns:p14="http://schemas.microsoft.com/office/powerpoint/2010/main" val="104041121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89" cy="465116"/>
          </a:xfrm>
          <a:prstGeom prst="rect">
            <a:avLst/>
          </a:prstGeom>
        </p:spPr>
        <p:txBody>
          <a:bodyPr vert="horz" lIns="93617" tIns="46808" rIns="93617" bIns="46808" rtlCol="0"/>
          <a:lstStyle>
            <a:lvl1pPr algn="l">
              <a:defRPr sz="1200"/>
            </a:lvl1pPr>
          </a:lstStyle>
          <a:p>
            <a:pPr>
              <a:defRPr/>
            </a:pPr>
            <a:endParaRPr lang="en-US"/>
          </a:p>
        </p:txBody>
      </p:sp>
      <p:sp>
        <p:nvSpPr>
          <p:cNvPr id="3" name="Date Placeholder 2"/>
          <p:cNvSpPr>
            <a:spLocks noGrp="1"/>
          </p:cNvSpPr>
          <p:nvPr>
            <p:ph type="dt" idx="1"/>
          </p:nvPr>
        </p:nvSpPr>
        <p:spPr>
          <a:xfrm>
            <a:off x="3970293" y="1"/>
            <a:ext cx="3038489" cy="465116"/>
          </a:xfrm>
          <a:prstGeom prst="rect">
            <a:avLst/>
          </a:prstGeom>
        </p:spPr>
        <p:txBody>
          <a:bodyPr vert="horz" lIns="93617" tIns="46808" rIns="93617" bIns="46808" rtlCol="0"/>
          <a:lstStyle>
            <a:lvl1pPr algn="r">
              <a:defRPr sz="1200"/>
            </a:lvl1pPr>
          </a:lstStyle>
          <a:p>
            <a:pPr>
              <a:defRPr/>
            </a:pP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617" tIns="46808" rIns="93617" bIns="46808" rtlCol="0" anchor="ctr"/>
          <a:lstStyle/>
          <a:p>
            <a:pPr lvl="0"/>
            <a:endParaRPr lang="en-US" noProof="0" smtClean="0"/>
          </a:p>
        </p:txBody>
      </p:sp>
      <p:sp>
        <p:nvSpPr>
          <p:cNvPr id="5" name="Notes Placeholder 4"/>
          <p:cNvSpPr>
            <a:spLocks noGrp="1"/>
          </p:cNvSpPr>
          <p:nvPr>
            <p:ph type="body" sz="quarter" idx="3"/>
          </p:nvPr>
        </p:nvSpPr>
        <p:spPr>
          <a:xfrm>
            <a:off x="701689" y="4416382"/>
            <a:ext cx="5607024" cy="4183084"/>
          </a:xfrm>
          <a:prstGeom prst="rect">
            <a:avLst/>
          </a:prstGeom>
        </p:spPr>
        <p:txBody>
          <a:bodyPr vert="horz" lIns="93617" tIns="46808" rIns="93617" bIns="4680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829810"/>
            <a:ext cx="3038489" cy="465116"/>
          </a:xfrm>
          <a:prstGeom prst="rect">
            <a:avLst/>
          </a:prstGeom>
        </p:spPr>
        <p:txBody>
          <a:bodyPr vert="horz" lIns="93617" tIns="46808" rIns="93617" bIns="46808"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293" y="8829810"/>
            <a:ext cx="3038489" cy="465116"/>
          </a:xfrm>
          <a:prstGeom prst="rect">
            <a:avLst/>
          </a:prstGeom>
        </p:spPr>
        <p:txBody>
          <a:bodyPr vert="horz" lIns="93617" tIns="46808" rIns="93617" bIns="46808" rtlCol="0" anchor="b"/>
          <a:lstStyle>
            <a:lvl1pPr algn="r">
              <a:defRPr sz="1200"/>
            </a:lvl1pPr>
          </a:lstStyle>
          <a:p>
            <a:pPr>
              <a:defRPr/>
            </a:pPr>
            <a:fld id="{56535292-C5BA-4B27-9821-D370A3FFEE27}" type="slidenum">
              <a:rPr lang="en-US"/>
              <a:pPr>
                <a:defRPr/>
              </a:pPr>
              <a:t>‹#›</a:t>
            </a:fld>
            <a:endParaRPr lang="en-US"/>
          </a:p>
        </p:txBody>
      </p:sp>
    </p:spTree>
    <p:extLst>
      <p:ext uri="{BB962C8B-B14F-4D97-AF65-F5344CB8AC3E}">
        <p14:creationId xmlns:p14="http://schemas.microsoft.com/office/powerpoint/2010/main" val="423450221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宋体" pitchFamily="2" charset="-122"/>
            </a:endParaRPr>
          </a:p>
        </p:txBody>
      </p:sp>
      <p:sp>
        <p:nvSpPr>
          <p:cNvPr id="5" name="Date Placeholder 4"/>
          <p:cNvSpPr>
            <a:spLocks noGrp="1"/>
          </p:cNvSpPr>
          <p:nvPr>
            <p:ph type="dt" sz="quarter" idx="1"/>
          </p:nvPr>
        </p:nvSpPr>
        <p:spPr/>
        <p:txBody>
          <a:bodyPr/>
          <a:lstStyle/>
          <a:p>
            <a:pPr>
              <a:defRPr/>
            </a:pPr>
            <a:endParaRPr lang="zh-CN" altLang="en-US"/>
          </a:p>
        </p:txBody>
      </p:sp>
    </p:spTree>
    <p:extLst>
      <p:ext uri="{BB962C8B-B14F-4D97-AF65-F5344CB8AC3E}">
        <p14:creationId xmlns:p14="http://schemas.microsoft.com/office/powerpoint/2010/main" val="428657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4249296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F8C967A-3F66-4C73-A213-E9D502FBD435}" type="datetimeFigureOut">
              <a:rPr lang="en-US"/>
              <a:pPr>
                <a:defRPr/>
              </a:pPr>
              <a:t>6/26/2020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0FD0EE-9226-4FA0-94B1-8106D78745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67EA2E-5032-4E2A-9525-A14CD825278B}" type="datetimeFigureOut">
              <a:rPr lang="en-US"/>
              <a:pPr>
                <a:defRPr/>
              </a:pPr>
              <a:t>6/26/2020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A0155F-C1A4-4AE0-91B4-7816CAC145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545E88-8D82-4A17-8080-EFF65CE2355E}" type="datetimeFigureOut">
              <a:rPr lang="en-US"/>
              <a:pPr>
                <a:defRPr/>
              </a:pPr>
              <a:t>6/26/2020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AAF5C7-1E3C-40A8-A9E0-D6977C38184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7991FCEB-3AFC-4333-8E69-52639207AB46}" type="datetime1">
              <a:rPr lang="fr-FR"/>
              <a:pPr>
                <a:defRPr/>
              </a:pPr>
              <a:t>26/06/2020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1EF5CE4F-96B2-406B-BAB6-224C671AA448}" type="slidenum">
              <a:rPr lang="fr-CA"/>
              <a:pPr>
                <a:defRPr/>
              </a:pPr>
              <a:t>‹#›</a:t>
            </a:fld>
            <a:endParaRPr lang="fr-CA"/>
          </a:p>
        </p:txBody>
      </p:sp>
    </p:spTree>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5F3D0187-B79F-4CAB-BF66-B64B9ADE93E8}" type="datetime1">
              <a:rPr lang="fr-FR"/>
              <a:pPr>
                <a:defRPr/>
              </a:pPr>
              <a:t>26/06/2020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D640FE0-38C8-430B-98FE-43117D6DDA2A}" type="slidenum">
              <a:rPr lang="fr-CA"/>
              <a:pPr>
                <a:defRPr/>
              </a:pPr>
              <a:t>‹#›</a:t>
            </a:fld>
            <a:endParaRPr lang="fr-CA"/>
          </a:p>
        </p:txBody>
      </p:sp>
    </p:spTree>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346ACAD7-762D-4FB6-BBC1-A5C6783EC74B}" type="datetime1">
              <a:rPr lang="fr-FR"/>
              <a:pPr>
                <a:defRPr/>
              </a:pPr>
              <a:t>26/06/2020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5A6407DA-3B91-4743-B18D-A7390D2CC5C8}" type="slidenum">
              <a:rPr lang="fr-CA"/>
              <a:pPr>
                <a:defRPr/>
              </a:pPr>
              <a:t>‹#›</a:t>
            </a:fld>
            <a:endParaRPr lang="fr-CA"/>
          </a:p>
        </p:txBody>
      </p:sp>
    </p:spTree>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D81010B7-30F1-4EC8-94C2-500CAAD8F9A7}" type="datetime1">
              <a:rPr lang="fr-FR"/>
              <a:pPr>
                <a:defRPr/>
              </a:pPr>
              <a:t>26/06/2020</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A6CB480A-3095-4B21-A240-7AD8DD447AD8}" type="slidenum">
              <a:rPr lang="fr-CA"/>
              <a:pPr>
                <a:defRPr/>
              </a:pPr>
              <a:t>‹#›</a:t>
            </a:fld>
            <a:endParaRPr lang="fr-CA"/>
          </a:p>
        </p:txBody>
      </p:sp>
    </p:spTree>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A25D841C-1E1F-4674-A1BD-5AA23AF96799}" type="datetime1">
              <a:rPr lang="fr-FR"/>
              <a:pPr>
                <a:defRPr/>
              </a:pPr>
              <a:t>26/06/2020</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AB41C2A6-A20A-4B1A-9790-855872A66FAE}" type="slidenum">
              <a:rPr lang="fr-CA"/>
              <a:pPr>
                <a:defRPr/>
              </a:pPr>
              <a:t>‹#›</a:t>
            </a:fld>
            <a:endParaRPr lang="fr-CA"/>
          </a:p>
        </p:txBody>
      </p:sp>
    </p:spTree>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AB403959-1DA9-42FC-A218-C36DDD7315FA}" type="datetime1">
              <a:rPr lang="fr-FR"/>
              <a:pPr>
                <a:defRPr/>
              </a:pPr>
              <a:t>26/06/2020</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27C15672-1E15-46D0-AB40-F60DF6F51D12}" type="slidenum">
              <a:rPr lang="fr-CA"/>
              <a:pPr>
                <a:defRPr/>
              </a:pPr>
              <a:t>‹#›</a:t>
            </a:fld>
            <a:endParaRPr lang="fr-CA"/>
          </a:p>
        </p:txBody>
      </p:sp>
    </p:spTree>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A2CABD2-065E-4446-ADB6-56C04E74B680}" type="datetime1">
              <a:rPr lang="fr-FR"/>
              <a:pPr>
                <a:defRPr/>
              </a:pPr>
              <a:t>26/06/2020</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FB286CEA-39C0-4945-9C96-C036F3991567}" type="slidenum">
              <a:rPr lang="fr-CA"/>
              <a:pPr>
                <a:defRPr/>
              </a:pPr>
              <a:t>‹#›</a:t>
            </a:fld>
            <a:endParaRPr lang="fr-CA"/>
          </a:p>
        </p:txBody>
      </p:sp>
    </p:spTree>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B733165B-E427-4AE5-8B9E-8A11BCCA6F50}" type="datetime1">
              <a:rPr lang="fr-FR"/>
              <a:pPr>
                <a:defRPr/>
              </a:pPr>
              <a:t>26/06/2020</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8414E32F-88FE-4F8B-A3BC-6100EA086F53}" type="slidenum">
              <a:rPr lang="fr-CA"/>
              <a:pPr>
                <a:defRPr/>
              </a:pPr>
              <a:t>‹#›</a:t>
            </a:fld>
            <a:endParaRPr lang="fr-CA"/>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BDC191-BD9E-4442-9499-E32BA9C7AA19}" type="datetimeFigureOut">
              <a:rPr lang="en-US"/>
              <a:pPr>
                <a:defRPr/>
              </a:pPr>
              <a:t>6/26/2020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71F737-3DD4-4A93-84BE-1C0D0E856DA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A38E3CB1-85DB-4EBE-B370-FA6FE7B42BBA}" type="datetime1">
              <a:rPr lang="fr-FR"/>
              <a:pPr>
                <a:defRPr/>
              </a:pPr>
              <a:t>26/06/2020</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B827AF47-D762-4D4F-9BBC-0AF1D79A73C7}" type="slidenum">
              <a:rPr lang="fr-CA"/>
              <a:pPr>
                <a:defRPr/>
              </a:pPr>
              <a:t>‹#›</a:t>
            </a:fld>
            <a:endParaRPr lang="fr-CA"/>
          </a:p>
        </p:txBody>
      </p:sp>
    </p:spTree>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3E02F1CD-58E1-4560-846C-EE78B1770BD2}" type="datetime1">
              <a:rPr lang="fr-FR"/>
              <a:pPr>
                <a:defRPr/>
              </a:pPr>
              <a:t>26/06/2020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63113B12-C743-4422-AC0D-069FF3639F4E}" type="slidenum">
              <a:rPr lang="fr-CA"/>
              <a:pPr>
                <a:defRPr/>
              </a:pPr>
              <a:t>‹#›</a:t>
            </a:fld>
            <a:endParaRPr lang="fr-CA"/>
          </a:p>
        </p:txBody>
      </p:sp>
    </p:spTree>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1A8526E4-2B54-48BD-B2C2-F4410BE9EE9D}" type="datetime1">
              <a:rPr lang="fr-FR"/>
              <a:pPr>
                <a:defRPr/>
              </a:pPr>
              <a:t>26/06/2020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8674E95-9857-4B1E-9680-F3D15EB49DEA}" type="slidenum">
              <a:rPr lang="fr-CA"/>
              <a:pPr>
                <a:defRPr/>
              </a:pPr>
              <a:t>‹#›</a:t>
            </a:fld>
            <a:endParaRPr lang="fr-CA"/>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2894C4B-D460-4E20-AD8C-5DAB8D4E96AA}" type="datetimeFigureOut">
              <a:rPr lang="en-US"/>
              <a:pPr>
                <a:defRPr/>
              </a:pPr>
              <a:t>6/26/2020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9AEA67-BA45-4758-9D50-C04432B6C3C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0083A1-6BBD-41F8-B612-F73B066DFF1D}" type="datetimeFigureOut">
              <a:rPr lang="en-US"/>
              <a:pPr>
                <a:defRPr/>
              </a:pPr>
              <a:t>6/26/2020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8F9D8F-5D32-454B-9732-CDB39450A5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0F038B4-EE26-4513-B88D-6966C1F5ACE1}" type="datetimeFigureOut">
              <a:rPr lang="en-US"/>
              <a:pPr>
                <a:defRPr/>
              </a:pPr>
              <a:t>6/26/2020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397F1FF-639C-4C9D-94E6-27BD791322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E103860-C182-4873-9D59-16E3818E16AE}" type="datetimeFigureOut">
              <a:rPr lang="en-US"/>
              <a:pPr>
                <a:defRPr/>
              </a:pPr>
              <a:t>6/26/2020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117450E-F73C-4B65-A9F1-9907C15DE9F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D4487E-67AE-4526-8707-1DCE1330B3BA}" type="datetimeFigureOut">
              <a:rPr lang="en-US"/>
              <a:pPr>
                <a:defRPr/>
              </a:pPr>
              <a:t>6/26/2020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3AA8CE-4720-4A4D-B897-4AE3A1B626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4DCEE2-FFE7-469A-9E44-80E91D80AAE5}" type="datetimeFigureOut">
              <a:rPr lang="en-US"/>
              <a:pPr>
                <a:defRPr/>
              </a:pPr>
              <a:t>6/26/2020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CFEFD5-70DC-4133-9A91-69B16C94B31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BB17EC-2C8F-4AE2-A6D9-213F32882CDD}" type="datetimeFigureOut">
              <a:rPr lang="en-US"/>
              <a:pPr>
                <a:defRPr/>
              </a:pPr>
              <a:t>6/26/2020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7761A1-E0D3-4E19-8D0F-83C686820D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172E64E-4DD0-4216-A707-33526BD7A561}" type="datetimeFigureOut">
              <a:rPr lang="en-US"/>
              <a:pPr>
                <a:defRPr/>
              </a:pPr>
              <a:t>6/26/2020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CEAF9DC-7C97-4BA5-9A69-265A8D231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43"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宋体"/>
                <a:cs typeface="宋体"/>
              </a:defRPr>
            </a:lvl1pPr>
          </a:lstStyle>
          <a:p>
            <a:pPr>
              <a:defRPr/>
            </a:pPr>
            <a:fld id="{DB9F9511-DC24-4013-8ABD-4DADE7D969F3}" type="datetime1">
              <a:rPr lang="fr-FR"/>
              <a:pPr>
                <a:defRPr/>
              </a:pPr>
              <a:t>26/06/2020</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宋体"/>
                <a:cs typeface="宋体"/>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宋体"/>
                <a:cs typeface="宋体"/>
              </a:defRPr>
            </a:lvl1pPr>
          </a:lstStyle>
          <a:p>
            <a:pPr>
              <a:defRPr/>
            </a:pPr>
            <a:fld id="{CCCA5E25-F24E-408C-872D-292236B0E93B}"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edge/>
  </p:transition>
  <p:hf sldNum="0" hdr="0" ftr="0"/>
  <p:txStyles>
    <p:titleStyle>
      <a:lvl1pPr algn="ctr" rtl="0" eaLnBrk="0" fontAlgn="base" hangingPunct="0">
        <a:spcBef>
          <a:spcPct val="0"/>
        </a:spcBef>
        <a:spcAft>
          <a:spcPct val="0"/>
        </a:spcAft>
        <a:defRPr sz="4400" kern="1200">
          <a:solidFill>
            <a:schemeClr val="tx1"/>
          </a:solidFill>
          <a:latin typeface="+mj-lt"/>
          <a:ea typeface="+mj-ea"/>
          <a:cs typeface="宋体"/>
        </a:defRPr>
      </a:lvl1pPr>
      <a:lvl2pPr algn="ctr" rtl="0" eaLnBrk="0" fontAlgn="base" hangingPunct="0">
        <a:spcBef>
          <a:spcPct val="0"/>
        </a:spcBef>
        <a:spcAft>
          <a:spcPct val="0"/>
        </a:spcAft>
        <a:defRPr sz="4400">
          <a:solidFill>
            <a:schemeClr val="tx1"/>
          </a:solidFill>
          <a:latin typeface="Calibri" pitchFamily="34" charset="0"/>
          <a:ea typeface="宋体"/>
          <a:cs typeface="宋体"/>
        </a:defRPr>
      </a:lvl2pPr>
      <a:lvl3pPr algn="ctr" rtl="0" eaLnBrk="0" fontAlgn="base" hangingPunct="0">
        <a:spcBef>
          <a:spcPct val="0"/>
        </a:spcBef>
        <a:spcAft>
          <a:spcPct val="0"/>
        </a:spcAft>
        <a:defRPr sz="4400">
          <a:solidFill>
            <a:schemeClr val="tx1"/>
          </a:solidFill>
          <a:latin typeface="Calibri" pitchFamily="34" charset="0"/>
          <a:ea typeface="宋体"/>
          <a:cs typeface="宋体"/>
        </a:defRPr>
      </a:lvl3pPr>
      <a:lvl4pPr algn="ctr" rtl="0" eaLnBrk="0" fontAlgn="base" hangingPunct="0">
        <a:spcBef>
          <a:spcPct val="0"/>
        </a:spcBef>
        <a:spcAft>
          <a:spcPct val="0"/>
        </a:spcAft>
        <a:defRPr sz="4400">
          <a:solidFill>
            <a:schemeClr val="tx1"/>
          </a:solidFill>
          <a:latin typeface="Calibri" pitchFamily="34" charset="0"/>
          <a:ea typeface="宋体"/>
          <a:cs typeface="宋体"/>
        </a:defRPr>
      </a:lvl4pPr>
      <a:lvl5pPr algn="ctr" rtl="0" eaLnBrk="0" fontAlgn="base" hangingPunct="0">
        <a:spcBef>
          <a:spcPct val="0"/>
        </a:spcBef>
        <a:spcAft>
          <a:spcPct val="0"/>
        </a:spcAft>
        <a:defRPr sz="4400">
          <a:solidFill>
            <a:schemeClr val="tx1"/>
          </a:solidFill>
          <a:latin typeface="Calibri" pitchFamily="34" charset="0"/>
          <a:ea typeface="宋体"/>
          <a:cs typeface="宋体"/>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宋体"/>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宋体"/>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宋体"/>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宋体"/>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宋体"/>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eg"/><Relationship Id="rId7" Type="http://schemas.openxmlformats.org/officeDocument/2006/relationships/diagramColors" Target="../diagrams/colors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1"/>
          <p:cNvSpPr txBox="1">
            <a:spLocks noChangeArrowheads="1"/>
          </p:cNvSpPr>
          <p:nvPr/>
        </p:nvSpPr>
        <p:spPr bwMode="auto">
          <a:xfrm>
            <a:off x="0" y="0"/>
            <a:ext cx="9144000" cy="793750"/>
          </a:xfrm>
          <a:prstGeom prst="rect">
            <a:avLst/>
          </a:prstGeom>
          <a:solidFill>
            <a:schemeClr val="tx2"/>
          </a:solidFill>
          <a:ln w="9525">
            <a:noFill/>
            <a:miter lim="800000"/>
            <a:headEnd/>
            <a:tailEnd/>
          </a:ln>
        </p:spPr>
        <p:txBody>
          <a:bodyPr>
            <a:spAutoFit/>
          </a:bodyPr>
          <a:lstStyle/>
          <a:p>
            <a:pPr algn="ctr">
              <a:lnSpc>
                <a:spcPct val="95000"/>
              </a:lnSpc>
              <a:spcBef>
                <a:spcPct val="50000"/>
              </a:spcBef>
            </a:pPr>
            <a:r>
              <a:rPr lang="en-US" sz="4800" b="1" dirty="0">
                <a:solidFill>
                  <a:schemeClr val="bg1"/>
                </a:solidFill>
                <a:latin typeface="Times New Roman" pitchFamily="18" charset="0"/>
              </a:rPr>
              <a:t>MID DAY MEAL SCHEME</a:t>
            </a:r>
            <a:endParaRPr lang="en-IN" sz="4800" b="1" dirty="0">
              <a:solidFill>
                <a:schemeClr val="bg1"/>
              </a:solidFill>
              <a:latin typeface="Times New Roman" pitchFamily="18" charset="0"/>
            </a:endParaRPr>
          </a:p>
        </p:txBody>
      </p:sp>
      <p:sp>
        <p:nvSpPr>
          <p:cNvPr id="6" name="Text Box 19"/>
          <p:cNvSpPr txBox="1">
            <a:spLocks noChangeArrowheads="1"/>
          </p:cNvSpPr>
          <p:nvPr/>
        </p:nvSpPr>
        <p:spPr bwMode="auto">
          <a:xfrm>
            <a:off x="0" y="6248400"/>
            <a:ext cx="9144000" cy="560153"/>
          </a:xfrm>
          <a:prstGeom prst="rect">
            <a:avLst/>
          </a:prstGeom>
          <a:solidFill>
            <a:schemeClr val="accent5">
              <a:lumMod val="50000"/>
            </a:schemeClr>
          </a:solidFill>
          <a:ln w="9525">
            <a:noFill/>
            <a:miter lim="800000"/>
            <a:headEnd/>
            <a:tailEnd/>
          </a:ln>
        </p:spPr>
        <p:txBody>
          <a:bodyPr>
            <a:spAutoFit/>
          </a:bodyPr>
          <a:lstStyle/>
          <a:p>
            <a:pPr algn="ctr">
              <a:lnSpc>
                <a:spcPct val="95000"/>
              </a:lnSpc>
              <a:spcBef>
                <a:spcPct val="50000"/>
              </a:spcBef>
              <a:defRPr/>
            </a:pPr>
            <a:r>
              <a:rPr lang="en-US" sz="3200" b="1" dirty="0">
                <a:solidFill>
                  <a:schemeClr val="bg1"/>
                </a:solidFill>
                <a:latin typeface="Times New Roman" pitchFamily="18" charset="0"/>
              </a:rPr>
              <a:t>ANDAMAN AND </a:t>
            </a:r>
            <a:r>
              <a:rPr lang="en-US" sz="3200" b="1" dirty="0" smtClean="0">
                <a:solidFill>
                  <a:schemeClr val="bg1"/>
                </a:solidFill>
                <a:latin typeface="Times New Roman" pitchFamily="18" charset="0"/>
              </a:rPr>
              <a:t>NICOBAR ADMINISTRATION</a:t>
            </a:r>
            <a:endParaRPr lang="en-IN" sz="3200" b="1" dirty="0">
              <a:solidFill>
                <a:schemeClr val="bg1"/>
              </a:solidFill>
              <a:latin typeface="Times New Roman" pitchFamily="18" charset="0"/>
            </a:endParaRPr>
          </a:p>
        </p:txBody>
      </p:sp>
      <p:pic>
        <p:nvPicPr>
          <p:cNvPr id="26628" name="Picture 6" descr="edited.jpg"/>
          <p:cNvPicPr>
            <a:picLocks noChangeAspect="1"/>
          </p:cNvPicPr>
          <p:nvPr/>
        </p:nvPicPr>
        <p:blipFill>
          <a:blip r:embed="rId3">
            <a:lum contrast="10000"/>
          </a:blip>
          <a:srcRect/>
          <a:stretch>
            <a:fillRect/>
          </a:stretch>
        </p:blipFill>
        <p:spPr bwMode="auto">
          <a:xfrm>
            <a:off x="4249992" y="914400"/>
            <a:ext cx="4876800" cy="5257800"/>
          </a:xfrm>
          <a:prstGeom prst="rect">
            <a:avLst/>
          </a:prstGeom>
          <a:noFill/>
          <a:ln w="9525">
            <a:noFill/>
            <a:miter lim="800000"/>
            <a:headEnd/>
            <a:tailEnd/>
          </a:ln>
        </p:spPr>
      </p:pic>
      <p:pic>
        <p:nvPicPr>
          <p:cNvPr id="26629" name="Picture 1"/>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3429000" y="2667000"/>
            <a:ext cx="2057400" cy="2057400"/>
          </a:xfrm>
          <a:prstGeom prst="rect">
            <a:avLst/>
          </a:prstGeom>
          <a:noFill/>
          <a:ln w="9525">
            <a:noFill/>
            <a:miter lim="800000"/>
            <a:headEnd/>
            <a:tailEnd/>
          </a:ln>
        </p:spPr>
      </p:pic>
      <p:pic>
        <p:nvPicPr>
          <p:cNvPr id="26630" name="Picture 6" descr="edited map.jp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2460" y="762000"/>
            <a:ext cx="3200400" cy="4953000"/>
          </a:xfrm>
          <a:prstGeom prst="rect">
            <a:avLst/>
          </a:prstGeom>
          <a:noFill/>
          <a:ln w="9525">
            <a:noFill/>
            <a:miter lim="800000"/>
            <a:headEnd/>
            <a:tailEnd/>
          </a:ln>
        </p:spPr>
      </p:pic>
      <p:sp>
        <p:nvSpPr>
          <p:cNvPr id="8" name="TextBox 7"/>
          <p:cNvSpPr txBox="1"/>
          <p:nvPr/>
        </p:nvSpPr>
        <p:spPr>
          <a:xfrm>
            <a:off x="381000" y="5638800"/>
            <a:ext cx="8229600" cy="584775"/>
          </a:xfrm>
          <a:prstGeom prst="rect">
            <a:avLst/>
          </a:prstGeom>
          <a:noFill/>
        </p:spPr>
        <p:txBody>
          <a:bodyPr wrap="square" rtlCol="0">
            <a:spAutoFit/>
          </a:bodyPr>
          <a:lstStyle/>
          <a:p>
            <a:pPr algn="ctr"/>
            <a:r>
              <a:rPr lang="en-US" sz="3200" b="1" dirty="0" smtClean="0">
                <a:solidFill>
                  <a:srgbClr val="002060"/>
                </a:solidFill>
                <a:latin typeface="+mj-lt"/>
              </a:rPr>
              <a:t>ANNUAL WORK PLAN &amp; BUDGET 2020-21</a:t>
            </a:r>
            <a:endParaRPr lang="en-US" sz="3200" b="1" dirty="0">
              <a:solidFill>
                <a:srgbClr val="002060"/>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562100" y="990600"/>
            <a:ext cx="6172200" cy="461665"/>
          </a:xfrm>
          <a:prstGeom prst="rect">
            <a:avLst/>
          </a:prstGeom>
          <a:solidFill>
            <a:srgbClr val="003366"/>
          </a:solidFill>
          <a:ln w="9525">
            <a:noFill/>
            <a:miter lim="800000"/>
            <a:headEnd/>
            <a:tailEnd/>
          </a:ln>
        </p:spPr>
        <p:txBody>
          <a:bodyPr wrap="square">
            <a:spAutoFit/>
          </a:bodyPr>
          <a:lstStyle/>
          <a:p>
            <a:pPr algn="ctr"/>
            <a:r>
              <a:rPr lang="en-US" sz="2400" b="1" dirty="0" smtClean="0">
                <a:solidFill>
                  <a:schemeClr val="bg1"/>
                </a:solidFill>
              </a:rPr>
              <a:t>Status of Kitchen Devices</a:t>
            </a:r>
            <a:endParaRPr lang="en-US" sz="3200" b="1" dirty="0">
              <a:solidFill>
                <a:schemeClr val="bg1"/>
              </a:solidFill>
            </a:endParaRPr>
          </a:p>
        </p:txBody>
      </p:sp>
      <p:sp>
        <p:nvSpPr>
          <p:cNvPr id="24" name="Rectangle 23"/>
          <p:cNvSpPr/>
          <p:nvPr/>
        </p:nvSpPr>
        <p:spPr>
          <a:xfrm>
            <a:off x="685800" y="3581400"/>
            <a:ext cx="8001000" cy="1015663"/>
          </a:xfrm>
          <a:prstGeom prst="rect">
            <a:avLst/>
          </a:prstGeom>
          <a:solidFill>
            <a:schemeClr val="accent5">
              <a:lumMod val="40000"/>
              <a:lumOff val="60000"/>
            </a:schemeClr>
          </a:solidFill>
        </p:spPr>
        <p:txBody>
          <a:bodyPr wrap="square">
            <a:spAutoFit/>
          </a:bodyPr>
          <a:lstStyle/>
          <a:p>
            <a:pPr marL="342900" indent="-342900" algn="just">
              <a:spcAft>
                <a:spcPts val="0"/>
              </a:spcAft>
              <a:buFont typeface="Wingdings" panose="05000000000000000000" pitchFamily="2" charset="2"/>
              <a:buChar char="q"/>
              <a:defRPr/>
            </a:pPr>
            <a:r>
              <a:rPr lang="en-US" sz="2000" b="1" dirty="0" smtClean="0">
                <a:solidFill>
                  <a:schemeClr val="accent2">
                    <a:lumMod val="50000"/>
                  </a:schemeClr>
                </a:solidFill>
                <a:latin typeface="+mn-lt"/>
                <a:ea typeface="Times New Roman"/>
                <a:cs typeface="Times New Roman" panose="02020603050405020304" pitchFamily="18" charset="0"/>
              </a:rPr>
              <a:t>During the Financial year 2018-19, MHRD released an amount of Rs. 6.35 Lakhs for replacement of Kitchen devices procured during the year 2006-07 from UT grant.</a:t>
            </a:r>
            <a:endParaRPr lang="en-US" sz="2000" b="1" dirty="0">
              <a:solidFill>
                <a:schemeClr val="accent2">
                  <a:lumMod val="50000"/>
                </a:schemeClr>
              </a:solidFill>
              <a:latin typeface="+mn-lt"/>
              <a:ea typeface="Times New Roman"/>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91501256"/>
              </p:ext>
            </p:extLst>
          </p:nvPr>
        </p:nvGraphicFramePr>
        <p:xfrm>
          <a:off x="914400" y="2209800"/>
          <a:ext cx="7391399" cy="966558"/>
        </p:xfrm>
        <a:graphic>
          <a:graphicData uri="http://schemas.openxmlformats.org/drawingml/2006/table">
            <a:tbl>
              <a:tblPr firstRow="1" bandRow="1">
                <a:tableStyleId>{1E171933-4619-4E11-9A3F-F7608DF75F80}</a:tableStyleId>
              </a:tblPr>
              <a:tblGrid>
                <a:gridCol w="2024843">
                  <a:extLst>
                    <a:ext uri="{9D8B030D-6E8A-4147-A177-3AD203B41FA5}">
                      <a16:colId xmlns:a16="http://schemas.microsoft.com/office/drawing/2014/main" xmlns="" val="20000"/>
                    </a:ext>
                  </a:extLst>
                </a:gridCol>
                <a:gridCol w="2462687">
                  <a:extLst>
                    <a:ext uri="{9D8B030D-6E8A-4147-A177-3AD203B41FA5}">
                      <a16:colId xmlns:a16="http://schemas.microsoft.com/office/drawing/2014/main" xmlns="" val="20001"/>
                    </a:ext>
                  </a:extLst>
                </a:gridCol>
                <a:gridCol w="2903869">
                  <a:extLst>
                    <a:ext uri="{9D8B030D-6E8A-4147-A177-3AD203B41FA5}">
                      <a16:colId xmlns:a16="http://schemas.microsoft.com/office/drawing/2014/main" xmlns="" val="20002"/>
                    </a:ext>
                  </a:extLst>
                </a:gridCol>
              </a:tblGrid>
              <a:tr h="5574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bg1"/>
                          </a:solidFill>
                          <a:effectLst/>
                          <a:latin typeface="+mn-lt"/>
                          <a:cs typeface="Times New Roman" pitchFamily="18" charset="0"/>
                        </a:rPr>
                        <a:t>No. of institutions</a:t>
                      </a:r>
                      <a:endParaRPr kumimoji="0" lang="en-US" sz="2000" b="1" i="0" u="none" strike="noStrike" cap="none" normalizeH="0" baseline="0" dirty="0" smtClean="0">
                        <a:ln>
                          <a:noFill/>
                        </a:ln>
                        <a:solidFill>
                          <a:schemeClr val="bg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bg1"/>
                          </a:solidFill>
                          <a:effectLst/>
                          <a:latin typeface="+mn-lt"/>
                          <a:cs typeface="Times New Roman" pitchFamily="18" charset="0"/>
                        </a:rPr>
                        <a:t>Sanctioned by MHRD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bg1"/>
                          </a:solidFill>
                          <a:effectLst/>
                          <a:latin typeface="+mn-lt"/>
                          <a:cs typeface="Times New Roman" pitchFamily="18" charset="0"/>
                        </a:rPr>
                        <a:t>Replacement during the year 2018-19</a:t>
                      </a:r>
                      <a:endParaRPr kumimoji="0" lang="en-US" sz="2000" b="1" i="0" u="none" strike="noStrike" cap="none" normalizeH="0" baseline="0" dirty="0" smtClean="0">
                        <a:ln>
                          <a:noFill/>
                        </a:ln>
                        <a:solidFill>
                          <a:schemeClr val="bg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569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mn-lt"/>
                          <a:cs typeface="Times New Roman" pitchFamily="18" charset="0"/>
                        </a:rPr>
                        <a:t>332</a:t>
                      </a:r>
                      <a:endParaRPr kumimoji="0" lang="en-US" sz="2000" b="1"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mn-lt"/>
                          <a:cs typeface="Times New Roman" pitchFamily="18" charset="0"/>
                        </a:rPr>
                        <a:t>332</a:t>
                      </a:r>
                      <a:endParaRPr kumimoji="0" lang="en-US" sz="2000" b="1" i="0" u="none" strike="noStrike" cap="none" normalizeH="0" baseline="0" dirty="0" smtClean="0">
                        <a:ln>
                          <a:noFill/>
                        </a:ln>
                        <a:solidFill>
                          <a:srgbClr val="006600"/>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mn-lt"/>
                          <a:cs typeface="Times New Roman" pitchFamily="18" charset="0"/>
                        </a:rPr>
                        <a:t>127</a:t>
                      </a:r>
                      <a:endParaRPr kumimoji="0" lang="en-US" sz="2000" b="1" i="0" u="none" strike="noStrike" cap="none" normalizeH="0" baseline="0" dirty="0" smtClean="0">
                        <a:ln>
                          <a:noFill/>
                        </a:ln>
                        <a:solidFill>
                          <a:srgbClr val="006600"/>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8600"/>
            <a:ext cx="7696200" cy="461963"/>
          </a:xfrm>
          <a:prstGeom prst="rect">
            <a:avLst/>
          </a:prstGeom>
          <a:solidFill>
            <a:schemeClr val="accent4">
              <a:lumMod val="75000"/>
            </a:schemeClr>
          </a:solidFill>
        </p:spPr>
        <p:txBody>
          <a:bodyPr>
            <a:spAutoFit/>
          </a:bodyPr>
          <a:lstStyle/>
          <a:p>
            <a:pPr algn="ctr">
              <a:defRPr/>
            </a:pPr>
            <a:r>
              <a:rPr lang="en-US" sz="2400" b="1" dirty="0">
                <a:solidFill>
                  <a:schemeClr val="bg1"/>
                </a:solidFill>
                <a:latin typeface="+mn-lt"/>
                <a:cs typeface="Times New Roman" pitchFamily="18" charset="0"/>
              </a:rPr>
              <a:t>GOOD PRACTICES ADOPTED </a:t>
            </a:r>
          </a:p>
        </p:txBody>
      </p:sp>
      <p:pic>
        <p:nvPicPr>
          <p:cNvPr id="5" name="Picture 11" descr="Picture 070"/>
          <p:cNvPicPr>
            <a:picLocks noChangeAspect="1" noChangeArrowheads="1"/>
          </p:cNvPicPr>
          <p:nvPr/>
        </p:nvPicPr>
        <p:blipFill>
          <a:blip r:embed="rId2" cstate="print"/>
          <a:srcRect/>
          <a:stretch>
            <a:fillRect/>
          </a:stretch>
        </p:blipFill>
        <p:spPr bwMode="auto">
          <a:xfrm>
            <a:off x="152400" y="990600"/>
            <a:ext cx="2667000" cy="2133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TextBox 6"/>
          <p:cNvSpPr txBox="1"/>
          <p:nvPr/>
        </p:nvSpPr>
        <p:spPr>
          <a:xfrm>
            <a:off x="228600" y="3307646"/>
            <a:ext cx="8686800" cy="3375283"/>
          </a:xfrm>
          <a:prstGeom prst="rect">
            <a:avLst/>
          </a:prstGeom>
          <a:solidFill>
            <a:schemeClr val="accent5">
              <a:lumMod val="40000"/>
              <a:lumOff val="60000"/>
            </a:schemeClr>
          </a:solidFill>
        </p:spPr>
        <p:txBody>
          <a:bodyPr wrap="square" rtlCol="0">
            <a:spAutoFit/>
          </a:bodyPr>
          <a:lstStyle/>
          <a:p>
            <a:pPr marL="280988" indent="-280988" algn="just">
              <a:spcAft>
                <a:spcPts val="400"/>
              </a:spcAft>
              <a:buFont typeface="Wingdings" pitchFamily="2" charset="2"/>
              <a:buChar char="Ø"/>
            </a:pPr>
            <a:r>
              <a:rPr lang="en-US" sz="2000" b="1" dirty="0" smtClean="0">
                <a:solidFill>
                  <a:schemeClr val="accent4">
                    <a:lumMod val="50000"/>
                  </a:schemeClr>
                </a:solidFill>
                <a:latin typeface="+mn-lt"/>
                <a:cs typeface="Times New Roman" pitchFamily="18" charset="0"/>
              </a:rPr>
              <a:t>Boiled egg thrice in a week  and ripened Banana twice in a week are being provided to the students of Pre-Primary Stage to Upper-Primary Stage as Supplementary Nutrition.</a:t>
            </a:r>
          </a:p>
          <a:p>
            <a:pPr marL="280988" indent="-280988" algn="just">
              <a:spcAft>
                <a:spcPts val="400"/>
              </a:spcAft>
              <a:buFont typeface="Wingdings" pitchFamily="2" charset="2"/>
              <a:buChar char="Ø"/>
            </a:pPr>
            <a:r>
              <a:rPr lang="en-US" sz="2000" b="1" dirty="0" smtClean="0">
                <a:solidFill>
                  <a:schemeClr val="accent4">
                    <a:lumMod val="50000"/>
                  </a:schemeClr>
                </a:solidFill>
                <a:latin typeface="+mn-lt"/>
                <a:cs typeface="Times New Roman" pitchFamily="18" charset="0"/>
              </a:rPr>
              <a:t>Washing Hands before Consuming Meals is mandatory.</a:t>
            </a:r>
          </a:p>
          <a:p>
            <a:pPr marL="280988" indent="-280988" algn="just">
              <a:spcAft>
                <a:spcPts val="400"/>
              </a:spcAft>
              <a:buFont typeface="Wingdings" pitchFamily="2" charset="2"/>
              <a:buChar char="Ø"/>
            </a:pPr>
            <a:r>
              <a:rPr lang="en-US" sz="2000" b="1" dirty="0" smtClean="0">
                <a:solidFill>
                  <a:schemeClr val="accent4">
                    <a:lumMod val="50000"/>
                  </a:schemeClr>
                </a:solidFill>
                <a:latin typeface="+mn-lt"/>
                <a:cs typeface="Times New Roman" pitchFamily="18" charset="0"/>
              </a:rPr>
              <a:t>Wearing Headgears, Aprons and Hand Gloves compulsory for staff cooking  and serving MDM.</a:t>
            </a:r>
          </a:p>
          <a:p>
            <a:pPr marL="280988" indent="-280988" algn="just">
              <a:spcAft>
                <a:spcPts val="400"/>
              </a:spcAft>
              <a:buFont typeface="Wingdings" pitchFamily="2" charset="2"/>
              <a:buChar char="Ø"/>
            </a:pPr>
            <a:r>
              <a:rPr lang="en-US" sz="2000" b="1" dirty="0" smtClean="0">
                <a:solidFill>
                  <a:schemeClr val="accent4">
                    <a:lumMod val="50000"/>
                  </a:schemeClr>
                </a:solidFill>
                <a:latin typeface="+mn-lt"/>
                <a:cs typeface="Times New Roman" pitchFamily="18" charset="0"/>
              </a:rPr>
              <a:t>Tasting of food by teachers / SMC members before serving is a regular practice. </a:t>
            </a:r>
          </a:p>
          <a:p>
            <a:pPr marL="280988" indent="-280988" algn="just">
              <a:buFont typeface="Wingdings" pitchFamily="2" charset="2"/>
              <a:buChar char="Ø"/>
            </a:pPr>
            <a:r>
              <a:rPr lang="en-US" altLang="en-US" sz="2000" b="1" dirty="0" smtClean="0">
                <a:solidFill>
                  <a:schemeClr val="accent4">
                    <a:lumMod val="50000"/>
                  </a:schemeClr>
                </a:solidFill>
                <a:latin typeface="+mn-lt"/>
                <a:cs typeface="Times New Roman" pitchFamily="18" charset="0"/>
              </a:rPr>
              <a:t>Every School has Standard Operative Procedures to be followed during emergency. </a:t>
            </a:r>
            <a:endParaRPr lang="en-US" sz="2000" b="1" dirty="0">
              <a:solidFill>
                <a:schemeClr val="accent4">
                  <a:lumMod val="50000"/>
                </a:schemeClr>
              </a:solidFill>
              <a:latin typeface="+mn-lt"/>
              <a:cs typeface="Times New Roman" pitchFamily="18" charset="0"/>
            </a:endParaRPr>
          </a:p>
        </p:txBody>
      </p:sp>
      <p:pic>
        <p:nvPicPr>
          <p:cNvPr id="8" name="Picture 7" descr="C:\Users\acer\Desktop\best practices pics and report\Pics of Good Practices1\DSCN0122.JPG"/>
          <p:cNvPicPr/>
          <p:nvPr/>
        </p:nvPicPr>
        <p:blipFill>
          <a:blip r:embed="rId3" cstate="print"/>
          <a:srcRect/>
          <a:stretch>
            <a:fillRect/>
          </a:stretch>
        </p:blipFill>
        <p:spPr bwMode="auto">
          <a:xfrm>
            <a:off x="2895600" y="990600"/>
            <a:ext cx="3048000" cy="213360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5994751" y="990600"/>
            <a:ext cx="2996849"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838200" y="152400"/>
            <a:ext cx="7315200" cy="830997"/>
          </a:xfrm>
          <a:prstGeom prst="rect">
            <a:avLst/>
          </a:prstGeom>
          <a:solidFill>
            <a:srgbClr val="003366"/>
          </a:solidFill>
          <a:ln w="9525">
            <a:noFill/>
            <a:miter lim="800000"/>
            <a:headEnd/>
            <a:tailEnd/>
          </a:ln>
        </p:spPr>
        <p:txBody>
          <a:bodyPr wrap="square">
            <a:spAutoFit/>
          </a:bodyPr>
          <a:lstStyle/>
          <a:p>
            <a:pPr algn="ctr"/>
            <a:r>
              <a:rPr lang="en-US" sz="2400" b="1" dirty="0">
                <a:solidFill>
                  <a:schemeClr val="bg1"/>
                </a:solidFill>
              </a:rPr>
              <a:t>Coverage under School Health </a:t>
            </a:r>
            <a:r>
              <a:rPr lang="en-US" sz="2400" b="1" dirty="0" smtClean="0">
                <a:solidFill>
                  <a:schemeClr val="bg1"/>
                </a:solidFill>
              </a:rPr>
              <a:t>Programme </a:t>
            </a:r>
          </a:p>
          <a:p>
            <a:pPr algn="ctr"/>
            <a:r>
              <a:rPr lang="en-US" sz="2400" b="1" dirty="0" smtClean="0">
                <a:solidFill>
                  <a:schemeClr val="bg1"/>
                </a:solidFill>
              </a:rPr>
              <a:t>Upto 31.12.2019 </a:t>
            </a:r>
            <a:endParaRPr lang="en-US" sz="2400" b="1" dirty="0">
              <a:solidFill>
                <a:schemeClr val="bg1"/>
              </a:solidFill>
            </a:endParaRPr>
          </a:p>
        </p:txBody>
      </p:sp>
      <p:sp>
        <p:nvSpPr>
          <p:cNvPr id="16" name="Rounded Rectangle 15"/>
          <p:cNvSpPr/>
          <p:nvPr/>
        </p:nvSpPr>
        <p:spPr>
          <a:xfrm>
            <a:off x="214282" y="1214422"/>
            <a:ext cx="3276600" cy="2514600"/>
          </a:xfrm>
          <a:prstGeom prst="round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14282" y="4071942"/>
            <a:ext cx="3276600" cy="25908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Diagram 21"/>
          <p:cNvGraphicFramePr/>
          <p:nvPr>
            <p:extLst>
              <p:ext uri="{D42A27DB-BD31-4B8C-83A1-F6EECF244321}">
                <p14:modId xmlns:p14="http://schemas.microsoft.com/office/powerpoint/2010/main" val="1848704742"/>
              </p:ext>
            </p:extLst>
          </p:nvPr>
        </p:nvGraphicFramePr>
        <p:xfrm>
          <a:off x="3643306" y="2214554"/>
          <a:ext cx="52578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11" descr="school nurse"/>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rot="1053770">
            <a:off x="7352294" y="1204049"/>
            <a:ext cx="1540049" cy="12191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57200" y="388203"/>
            <a:ext cx="8305800" cy="830997"/>
          </a:xfrm>
          <a:prstGeom prst="rect">
            <a:avLst/>
          </a:prstGeom>
          <a:solidFill>
            <a:srgbClr val="003366"/>
          </a:solidFill>
          <a:ln w="9525">
            <a:noFill/>
            <a:miter lim="800000"/>
            <a:headEnd/>
            <a:tailEnd/>
          </a:ln>
        </p:spPr>
        <p:txBody>
          <a:bodyPr wrap="square">
            <a:spAutoFit/>
          </a:bodyPr>
          <a:lstStyle/>
          <a:p>
            <a:pPr algn="ctr"/>
            <a:r>
              <a:rPr lang="en-US" sz="2400" b="1" dirty="0" smtClean="0">
                <a:solidFill>
                  <a:schemeClr val="bg1"/>
                </a:solidFill>
                <a:latin typeface="+mn-lt"/>
              </a:rPr>
              <a:t>Action taken note on the commitments made by the UT in the last  PAB Meeting </a:t>
            </a:r>
            <a:endParaRPr lang="en-US" sz="2400" b="1" dirty="0">
              <a:solidFill>
                <a:schemeClr val="bg1"/>
              </a:solidFill>
              <a:latin typeface="+mn-lt"/>
            </a:endParaRPr>
          </a:p>
        </p:txBody>
      </p:sp>
      <p:sp>
        <p:nvSpPr>
          <p:cNvPr id="5" name="Rectangle 4"/>
          <p:cNvSpPr/>
          <p:nvPr/>
        </p:nvSpPr>
        <p:spPr>
          <a:xfrm>
            <a:off x="609600" y="1371600"/>
            <a:ext cx="8001000" cy="5363007"/>
          </a:xfrm>
          <a:prstGeom prst="rect">
            <a:avLst/>
          </a:prstGeom>
        </p:spPr>
        <p:txBody>
          <a:bodyPr wrap="square">
            <a:spAutoFit/>
          </a:bodyPr>
          <a:lstStyle/>
          <a:p>
            <a:pPr marL="457200" lvl="0" indent="-457200" algn="just">
              <a:buAutoNum type="arabicPeriod"/>
            </a:pPr>
            <a:r>
              <a:rPr lang="en-US" sz="2000" b="1" u="sng" dirty="0" smtClean="0">
                <a:latin typeface="+mn-lt"/>
                <a:cs typeface="Times New Roman" pitchFamily="18" charset="0"/>
              </a:rPr>
              <a:t>No. information of implementation of </a:t>
            </a:r>
            <a:r>
              <a:rPr lang="en-US" sz="2000" b="1" u="sng" dirty="0" err="1" smtClean="0">
                <a:latin typeface="+mn-lt"/>
                <a:cs typeface="Times New Roman" pitchFamily="18" charset="0"/>
              </a:rPr>
              <a:t>Tithi</a:t>
            </a:r>
            <a:r>
              <a:rPr lang="en-US" sz="2000" b="1" u="sng" dirty="0" smtClean="0">
                <a:latin typeface="+mn-lt"/>
                <a:cs typeface="Times New Roman" pitchFamily="18" charset="0"/>
              </a:rPr>
              <a:t> </a:t>
            </a:r>
            <a:r>
              <a:rPr lang="en-US" sz="2000" b="1" u="sng" dirty="0" err="1" smtClean="0">
                <a:latin typeface="+mn-lt"/>
                <a:cs typeface="Times New Roman" pitchFamily="18" charset="0"/>
              </a:rPr>
              <a:t>Bhojan</a:t>
            </a:r>
            <a:endParaRPr lang="en-US" sz="2000" b="1" u="sng" dirty="0" smtClean="0">
              <a:latin typeface="+mn-lt"/>
              <a:cs typeface="Times New Roman" pitchFamily="18" charset="0"/>
            </a:endParaRPr>
          </a:p>
          <a:p>
            <a:pPr marL="457200" lvl="0" indent="-457200" algn="just"/>
            <a:r>
              <a:rPr lang="en-US" sz="2000" dirty="0" smtClean="0">
                <a:latin typeface="+mn-lt"/>
                <a:cs typeface="Times New Roman" pitchFamily="18" charset="0"/>
              </a:rPr>
              <a:t>	Instructions are in place to organize </a:t>
            </a:r>
            <a:r>
              <a:rPr lang="en-US" sz="2000" dirty="0" err="1" smtClean="0">
                <a:latin typeface="+mn-lt"/>
                <a:cs typeface="Times New Roman" pitchFamily="18" charset="0"/>
              </a:rPr>
              <a:t>Tithi</a:t>
            </a:r>
            <a:r>
              <a:rPr lang="en-US" sz="2000" dirty="0" smtClean="0">
                <a:latin typeface="+mn-lt"/>
                <a:cs typeface="Times New Roman" pitchFamily="18" charset="0"/>
              </a:rPr>
              <a:t> </a:t>
            </a:r>
            <a:r>
              <a:rPr lang="en-US" sz="2000" dirty="0" err="1" smtClean="0">
                <a:latin typeface="+mn-lt"/>
                <a:cs typeface="Times New Roman" pitchFamily="18" charset="0"/>
              </a:rPr>
              <a:t>Bhojan</a:t>
            </a:r>
            <a:r>
              <a:rPr lang="en-US" sz="2000" dirty="0" smtClean="0">
                <a:latin typeface="+mn-lt"/>
                <a:cs typeface="Times New Roman" pitchFamily="18" charset="0"/>
              </a:rPr>
              <a:t> in schools. All Zonal Officers, DDOs and Head of Institutions are requested to disseminate the information to all stake holders, but till date nobody turned up for the same, however efforts are being done by the Head of Institutions.</a:t>
            </a:r>
          </a:p>
          <a:p>
            <a:pPr marL="457200" lvl="0" indent="-457200" algn="just"/>
            <a:endParaRPr lang="en-US" sz="900" dirty="0" smtClean="0">
              <a:latin typeface="+mn-lt"/>
              <a:cs typeface="Times New Roman" pitchFamily="18" charset="0"/>
            </a:endParaRPr>
          </a:p>
          <a:p>
            <a:pPr marL="457200" lvl="0" indent="-457200" algn="just">
              <a:buAutoNum type="arabicPeriod" startAt="2"/>
            </a:pPr>
            <a:r>
              <a:rPr lang="en-US" sz="2000" b="1" u="sng" dirty="0" smtClean="0">
                <a:latin typeface="+mn-lt"/>
                <a:cs typeface="Times New Roman" pitchFamily="18" charset="0"/>
              </a:rPr>
              <a:t>Training to Cook Cum Helpers (CCH)</a:t>
            </a:r>
          </a:p>
          <a:p>
            <a:pPr marL="457200" lvl="0" indent="-457200" algn="just"/>
            <a:r>
              <a:rPr lang="en-US" sz="2000" b="1" dirty="0" smtClean="0">
                <a:latin typeface="+mn-lt"/>
                <a:cs typeface="Times New Roman" pitchFamily="18" charset="0"/>
              </a:rPr>
              <a:t>	</a:t>
            </a:r>
            <a:r>
              <a:rPr lang="en-US" sz="2000" dirty="0" smtClean="0">
                <a:latin typeface="+mn-lt"/>
                <a:cs typeface="Times New Roman" pitchFamily="18" charset="0"/>
              </a:rPr>
              <a:t>A&amp;N Does not have any designated Food Craft Institutions (FCI) for imparting training to Cook-Cum-Helpers. Moreover, CCH were appointed by Self Help Groups, which keeps on changing from time to time.</a:t>
            </a:r>
          </a:p>
          <a:p>
            <a:pPr marL="457200" lvl="0" indent="-457200" algn="just"/>
            <a:endParaRPr lang="en-US" sz="700" b="1" dirty="0" smtClean="0">
              <a:latin typeface="+mn-lt"/>
              <a:cs typeface="Times New Roman" pitchFamily="18" charset="0"/>
            </a:endParaRPr>
          </a:p>
          <a:p>
            <a:pPr marL="457200" lvl="0" indent="-457200" algn="just"/>
            <a:r>
              <a:rPr lang="en-US" sz="2000" b="1" dirty="0" smtClean="0">
                <a:latin typeface="+mn-lt"/>
                <a:cs typeface="Times New Roman" pitchFamily="18" charset="0"/>
              </a:rPr>
              <a:t>3.	</a:t>
            </a:r>
            <a:r>
              <a:rPr lang="en-US" sz="2000" b="1" u="sng" dirty="0" smtClean="0">
                <a:latin typeface="+mn-lt"/>
                <a:cs typeface="Times New Roman" pitchFamily="18" charset="0"/>
              </a:rPr>
              <a:t>Social Audit not  yet conducted</a:t>
            </a:r>
          </a:p>
          <a:p>
            <a:pPr marL="457200" lvl="0" indent="-457200" algn="just"/>
            <a:r>
              <a:rPr lang="en-US" sz="2000" dirty="0" smtClean="0">
                <a:latin typeface="+mn-lt"/>
                <a:cs typeface="Times New Roman" pitchFamily="18" charset="0"/>
              </a:rPr>
              <a:t>	Since this UT has not identified the agencies for Social audit, social audit could not be conducted. UT proposes that MHRD may depute experts in 	the field to disseminate information on various parameters of social audit so that this UT may work out and action plan for conducting the social audit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72" y="655338"/>
            <a:ext cx="8001000" cy="5416868"/>
          </a:xfrm>
          <a:prstGeom prst="rect">
            <a:avLst/>
          </a:prstGeom>
        </p:spPr>
        <p:txBody>
          <a:bodyPr wrap="square">
            <a:spAutoFit/>
          </a:bodyPr>
          <a:lstStyle/>
          <a:p>
            <a:pPr marL="457200" lvl="0" indent="-457200" algn="just"/>
            <a:r>
              <a:rPr lang="en-US" sz="2000" b="1" dirty="0" smtClean="0">
                <a:latin typeface="+mn-lt"/>
                <a:cs typeface="Times New Roman" pitchFamily="18" charset="0"/>
              </a:rPr>
              <a:t>4.</a:t>
            </a:r>
            <a:r>
              <a:rPr lang="en-US" sz="2000" b="1" dirty="0" smtClean="0">
                <a:solidFill>
                  <a:srgbClr val="C00000"/>
                </a:solidFill>
                <a:latin typeface="+mn-lt"/>
                <a:cs typeface="Times New Roman" pitchFamily="18" charset="0"/>
              </a:rPr>
              <a:t>	</a:t>
            </a:r>
            <a:r>
              <a:rPr lang="en-US" sz="2000" b="1" u="sng" dirty="0" smtClean="0">
                <a:latin typeface="+mn-lt"/>
                <a:cs typeface="Times New Roman" pitchFamily="18" charset="0"/>
              </a:rPr>
              <a:t>Only 39% Schools are covered  on Automated Monitoring System</a:t>
            </a:r>
          </a:p>
          <a:p>
            <a:pPr marL="457200" lvl="0" indent="-457200" algn="just"/>
            <a:r>
              <a:rPr lang="en-US" sz="2000" dirty="0" smtClean="0">
                <a:latin typeface="+mn-lt"/>
                <a:cs typeface="Times New Roman" pitchFamily="18" charset="0"/>
              </a:rPr>
              <a:t>	Due to poor net connectivity data of all schools can not be uploaded. However, during this FY 2019-20 the coverage has been reached to 230-240 schools per day.</a:t>
            </a:r>
          </a:p>
          <a:p>
            <a:pPr marL="457200" lvl="0" indent="-457200" algn="just"/>
            <a:endParaRPr lang="en-US" sz="600" dirty="0" smtClean="0">
              <a:latin typeface="+mn-lt"/>
              <a:cs typeface="Times New Roman" pitchFamily="18" charset="0"/>
            </a:endParaRPr>
          </a:p>
          <a:p>
            <a:pPr marL="457200" lvl="0" indent="-457200" algn="just"/>
            <a:r>
              <a:rPr lang="en-US" sz="2000" b="1" dirty="0" smtClean="0">
                <a:latin typeface="+mn-lt"/>
                <a:cs typeface="Times New Roman" pitchFamily="18" charset="0"/>
              </a:rPr>
              <a:t>5.	</a:t>
            </a:r>
            <a:r>
              <a:rPr lang="en-US" sz="2000" b="1" u="sng" dirty="0" smtClean="0">
                <a:latin typeface="+mn-lt"/>
                <a:cs typeface="Times New Roman" pitchFamily="18" charset="0"/>
              </a:rPr>
              <a:t>LPG Coverage  33% (only 99 schools out of 332)</a:t>
            </a:r>
          </a:p>
          <a:p>
            <a:pPr marL="457200" lvl="0" indent="-457200" algn="just"/>
            <a:r>
              <a:rPr lang="en-US" sz="2000" b="1" dirty="0" smtClean="0">
                <a:latin typeface="+mn-lt"/>
                <a:cs typeface="Times New Roman" pitchFamily="18" charset="0"/>
              </a:rPr>
              <a:t>	</a:t>
            </a:r>
            <a:r>
              <a:rPr lang="en-US" sz="2000" dirty="0" smtClean="0">
                <a:latin typeface="+mn-lt"/>
                <a:cs typeface="Times New Roman" pitchFamily="18" charset="0"/>
              </a:rPr>
              <a:t>In A&amp;N Islands, supply of domestic LPG cylinder is irregular due to transportation / geographical constraints. In view of this, regular supply of Cooked Mid Day Meal to the students may hamper if we opt for LPG. Moreover, the MDM is supplied by Self Help Group and in most of places, traditional cooking system is adopted by the Self Help Group in which fire-wood is used for cooking.</a:t>
            </a:r>
            <a:endParaRPr lang="en-US" sz="2000" b="1" dirty="0" smtClean="0">
              <a:latin typeface="+mn-lt"/>
              <a:cs typeface="Times New Roman" pitchFamily="18" charset="0"/>
            </a:endParaRPr>
          </a:p>
          <a:p>
            <a:pPr marL="457200" lvl="0" indent="-457200" algn="just"/>
            <a:r>
              <a:rPr lang="en-US" sz="2000" b="1" dirty="0" smtClean="0">
                <a:latin typeface="+mn-lt"/>
                <a:cs typeface="Times New Roman" pitchFamily="18" charset="0"/>
              </a:rPr>
              <a:t>6.	</a:t>
            </a:r>
            <a:r>
              <a:rPr lang="en-US" sz="2000" b="1" u="sng" dirty="0" smtClean="0">
                <a:latin typeface="+mn-lt"/>
                <a:cs typeface="Times New Roman" pitchFamily="18" charset="0"/>
              </a:rPr>
              <a:t>To conduct </a:t>
            </a:r>
            <a:r>
              <a:rPr lang="en-US" sz="2000" b="1" u="sng" dirty="0" err="1" smtClean="0">
                <a:latin typeface="+mn-lt"/>
                <a:cs typeface="Times New Roman" pitchFamily="18" charset="0"/>
              </a:rPr>
              <a:t>atleast</a:t>
            </a:r>
            <a:r>
              <a:rPr lang="en-US" sz="2000" b="1" u="sng" dirty="0" smtClean="0">
                <a:latin typeface="+mn-lt"/>
                <a:cs typeface="Times New Roman" pitchFamily="18" charset="0"/>
              </a:rPr>
              <a:t> one meeting of District Level Steering Cum Monitoring Committee per moth per district</a:t>
            </a:r>
          </a:p>
          <a:p>
            <a:pPr marL="457200" lvl="0" indent="-457200" algn="just"/>
            <a:r>
              <a:rPr lang="en-US" sz="2000" dirty="0" smtClean="0">
                <a:latin typeface="+mn-lt"/>
                <a:cs typeface="Times New Roman" pitchFamily="18" charset="0"/>
              </a:rPr>
              <a:t>	</a:t>
            </a:r>
            <a:r>
              <a:rPr lang="en-IN" sz="2000" dirty="0" smtClean="0">
                <a:latin typeface="+mj-lt"/>
              </a:rPr>
              <a:t>In this UT, District Steering cum monitoring committee is headed by the Deputy Commissioners. Block Level officers are co-ordinating with District Administration for regular conduct of meeting as per the guidelines of Mid Day Meal</a:t>
            </a:r>
            <a:endParaRPr lang="en-US" sz="2000" dirty="0" smtClean="0">
              <a:solidFill>
                <a:srgbClr val="C00000"/>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09600" y="457200"/>
            <a:ext cx="7924800" cy="461665"/>
          </a:xfrm>
          <a:prstGeom prst="rect">
            <a:avLst/>
          </a:prstGeom>
          <a:solidFill>
            <a:srgbClr val="003366"/>
          </a:solidFill>
          <a:ln w="9525">
            <a:noFill/>
            <a:miter lim="800000"/>
            <a:headEnd/>
            <a:tailEnd/>
          </a:ln>
        </p:spPr>
        <p:txBody>
          <a:bodyPr wrap="square">
            <a:spAutoFit/>
          </a:bodyPr>
          <a:lstStyle/>
          <a:p>
            <a:pPr algn="ctr"/>
            <a:r>
              <a:rPr lang="en-US" sz="2400" b="1" dirty="0" smtClean="0">
                <a:solidFill>
                  <a:schemeClr val="bg1"/>
                </a:solidFill>
              </a:rPr>
              <a:t>PROPOSAL FOR F.Y 2020-21</a:t>
            </a:r>
            <a:endParaRPr lang="en-US" sz="32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291407760"/>
              </p:ext>
            </p:extLst>
          </p:nvPr>
        </p:nvGraphicFramePr>
        <p:xfrm>
          <a:off x="381000" y="1219200"/>
          <a:ext cx="8534400" cy="396240"/>
        </p:xfrm>
        <a:graphic>
          <a:graphicData uri="http://schemas.openxmlformats.org/drawingml/2006/table">
            <a:tbl>
              <a:tblPr firstRow="1" bandRow="1">
                <a:tableStyleId>{17292A2E-F333-43FB-9621-5CBBE7FDCDCB}</a:tableStyleId>
              </a:tblPr>
              <a:tblGrid>
                <a:gridCol w="4340991">
                  <a:extLst>
                    <a:ext uri="{9D8B030D-6E8A-4147-A177-3AD203B41FA5}">
                      <a16:colId xmlns:a16="http://schemas.microsoft.com/office/drawing/2014/main" xmlns="" val="20000"/>
                    </a:ext>
                  </a:extLst>
                </a:gridCol>
                <a:gridCol w="4193409">
                  <a:extLst>
                    <a:ext uri="{9D8B030D-6E8A-4147-A177-3AD203B41FA5}">
                      <a16:colId xmlns:a16="http://schemas.microsoft.com/office/drawing/2014/main" xmlns="" val="20001"/>
                    </a:ext>
                  </a:extLst>
                </a:gridCol>
              </a:tblGrid>
              <a:tr h="294640">
                <a:tc>
                  <a:txBody>
                    <a:bodyPr/>
                    <a:lstStyle/>
                    <a:p>
                      <a:r>
                        <a:rPr lang="en-US" sz="2000" dirty="0" smtClean="0"/>
                        <a:t>Anticipated</a:t>
                      </a:r>
                      <a:r>
                        <a:rPr lang="en-US" sz="2000" baseline="0" dirty="0" smtClean="0"/>
                        <a:t> number of working days :</a:t>
                      </a:r>
                      <a:endParaRPr lang="en-US" sz="2000" dirty="0"/>
                    </a:p>
                  </a:txBody>
                  <a:tcPr/>
                </a:tc>
                <a:tc>
                  <a:txBody>
                    <a:bodyPr/>
                    <a:lstStyle/>
                    <a:p>
                      <a:r>
                        <a:rPr lang="en-US" sz="2000" dirty="0" smtClean="0"/>
                        <a:t>220 days</a:t>
                      </a:r>
                      <a:r>
                        <a:rPr lang="en-US" sz="2000" baseline="0" dirty="0" smtClean="0"/>
                        <a:t> (Primary &amp; Upper Primary)</a:t>
                      </a:r>
                      <a:endParaRPr lang="en-US" sz="2000" dirty="0"/>
                    </a:p>
                  </a:txBody>
                  <a:tcPr/>
                </a:tc>
                <a:extLst>
                  <a:ext uri="{0D108BD9-81ED-4DB2-BD59-A6C34878D82A}">
                    <a16:rowId xmlns:a16="http://schemas.microsoft.com/office/drawing/2014/main" xmlns="" val="10000"/>
                  </a:ext>
                </a:extLst>
              </a:tr>
            </a:tbl>
          </a:graphicData>
        </a:graphic>
      </p:graphicFrame>
      <p:graphicFrame>
        <p:nvGraphicFramePr>
          <p:cNvPr id="7" name="Group 90"/>
          <p:cNvGraphicFramePr>
            <a:graphicFrameLocks noGrp="1"/>
          </p:cNvGraphicFramePr>
          <p:nvPr>
            <p:extLst>
              <p:ext uri="{D42A27DB-BD31-4B8C-83A1-F6EECF244321}">
                <p14:modId xmlns:p14="http://schemas.microsoft.com/office/powerpoint/2010/main" val="3873648234"/>
              </p:ext>
            </p:extLst>
          </p:nvPr>
        </p:nvGraphicFramePr>
        <p:xfrm>
          <a:off x="604838" y="1928802"/>
          <a:ext cx="8253442" cy="1584960"/>
        </p:xfrm>
        <a:graphic>
          <a:graphicData uri="http://schemas.openxmlformats.org/drawingml/2006/table">
            <a:tbl>
              <a:tblPr/>
              <a:tblGrid>
                <a:gridCol w="3522811">
                  <a:extLst>
                    <a:ext uri="{9D8B030D-6E8A-4147-A177-3AD203B41FA5}">
                      <a16:colId xmlns:a16="http://schemas.microsoft.com/office/drawing/2014/main" xmlns="" val="20000"/>
                    </a:ext>
                  </a:extLst>
                </a:gridCol>
                <a:gridCol w="4730631">
                  <a:extLst>
                    <a:ext uri="{9D8B030D-6E8A-4147-A177-3AD203B41FA5}">
                      <a16:colId xmlns:a16="http://schemas.microsoft.com/office/drawing/2014/main" xmlns="" val="20001"/>
                    </a:ext>
                  </a:extLst>
                </a:gridCol>
              </a:tblGrid>
              <a:tr h="39048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kern="1200" dirty="0" smtClean="0">
                          <a:solidFill>
                            <a:schemeClr val="tx1"/>
                          </a:solidFill>
                          <a:latin typeface="+mn-lt"/>
                          <a:ea typeface="+mn-ea"/>
                          <a:cs typeface="+mn-cs"/>
                        </a:rPr>
                        <a:t>Targeted no. of children as per achievement of F.Y 2019-20 upto 31.12.2019</a:t>
                      </a:r>
                      <a:endParaRPr kumimoji="0" lang="en-US" sz="2000" b="1" i="0" u="none" strike="noStrike" cap="none" normalizeH="0" baseline="0" dirty="0" smtClean="0">
                        <a:ln>
                          <a:noFill/>
                        </a:ln>
                        <a:solidFill>
                          <a:srgbClr val="000000"/>
                        </a:solidFill>
                        <a:effectLst/>
                        <a:latin typeface="+mn-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xmlns="" val="10000"/>
                  </a:ext>
                </a:extLst>
              </a:tr>
              <a:tr h="352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cs typeface="Times New Roman" pitchFamily="18" charset="0"/>
                        </a:rPr>
                        <a:t>Primary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cs typeface="Times New Roman" pitchFamily="18" charset="0"/>
                        </a:rPr>
                        <a:t>14155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xmlns="" val="10001"/>
                  </a:ext>
                </a:extLst>
              </a:tr>
              <a:tr h="352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cs typeface="Times New Roman" pitchFamily="18" charset="0"/>
                        </a:rPr>
                        <a:t>Upper Primary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cs typeface="Times New Roman" pitchFamily="18" charset="0"/>
                        </a:rPr>
                        <a:t>10442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xmlns="" val="10002"/>
                  </a:ext>
                </a:extLst>
              </a:tr>
              <a:tr h="352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cs typeface="Times New Roman" pitchFamily="18" charset="0"/>
                        </a:rPr>
                        <a:t>Total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cs typeface="Times New Roman" pitchFamily="18" charset="0"/>
                        </a:rPr>
                        <a:t>24597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xmlns=""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76794840"/>
              </p:ext>
            </p:extLst>
          </p:nvPr>
        </p:nvGraphicFramePr>
        <p:xfrm>
          <a:off x="1143000" y="4000504"/>
          <a:ext cx="6848097" cy="1859280"/>
        </p:xfrm>
        <a:graphic>
          <a:graphicData uri="http://schemas.openxmlformats.org/drawingml/2006/table">
            <a:tbl>
              <a:tblPr firstRow="1" bandRow="1">
                <a:tableStyleId>{21E4AEA4-8DFA-4A89-87EB-49C32662AFE0}</a:tableStyleId>
              </a:tblPr>
              <a:tblGrid>
                <a:gridCol w="838011">
                  <a:extLst>
                    <a:ext uri="{9D8B030D-6E8A-4147-A177-3AD203B41FA5}">
                      <a16:colId xmlns:a16="http://schemas.microsoft.com/office/drawing/2014/main" xmlns="" val="20000"/>
                    </a:ext>
                  </a:extLst>
                </a:gridCol>
                <a:gridCol w="3276789">
                  <a:extLst>
                    <a:ext uri="{9D8B030D-6E8A-4147-A177-3AD203B41FA5}">
                      <a16:colId xmlns:a16="http://schemas.microsoft.com/office/drawing/2014/main" xmlns="" val="20001"/>
                    </a:ext>
                  </a:extLst>
                </a:gridCol>
                <a:gridCol w="2733297">
                  <a:extLst>
                    <a:ext uri="{9D8B030D-6E8A-4147-A177-3AD203B41FA5}">
                      <a16:colId xmlns:a16="http://schemas.microsoft.com/office/drawing/2014/main" xmlns="" val="20002"/>
                    </a:ext>
                  </a:extLst>
                </a:gridCol>
              </a:tblGrid>
              <a:tr h="370840">
                <a:tc gridSpan="3">
                  <a:txBody>
                    <a:bodyPr/>
                    <a:lstStyle/>
                    <a:p>
                      <a:pPr algn="ctr"/>
                      <a:r>
                        <a:rPr lang="en-US" sz="2000" dirty="0" smtClean="0">
                          <a:latin typeface="+mn-lt"/>
                          <a:cs typeface="Times New Roman" pitchFamily="18" charset="0"/>
                        </a:rPr>
                        <a:t>Requirement of Food</a:t>
                      </a:r>
                      <a:r>
                        <a:rPr lang="en-US" sz="2000" baseline="0" dirty="0" smtClean="0">
                          <a:latin typeface="+mn-lt"/>
                          <a:cs typeface="Times New Roman" pitchFamily="18" charset="0"/>
                        </a:rPr>
                        <a:t> Grains for 2019-20</a:t>
                      </a:r>
                      <a:endParaRPr lang="en-US" sz="2000" i="1" dirty="0">
                        <a:latin typeface="+mn-lt"/>
                        <a:cs typeface="Times New Roman" pitchFamily="18" charset="0"/>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0000"/>
                  </a:ext>
                </a:extLst>
              </a:tr>
              <a:tr h="370840">
                <a:tc gridSpan="2">
                  <a:txBody>
                    <a:bodyPr/>
                    <a:lstStyle/>
                    <a:p>
                      <a:pPr marL="0" marR="0" algn="ctr">
                        <a:lnSpc>
                          <a:spcPct val="100000"/>
                        </a:lnSpc>
                        <a:spcBef>
                          <a:spcPts val="0"/>
                        </a:spcBef>
                        <a:spcAft>
                          <a:spcPts val="0"/>
                        </a:spcAft>
                      </a:pPr>
                      <a:r>
                        <a:rPr lang="en-US" sz="2000" b="1" dirty="0" smtClean="0">
                          <a:latin typeface="+mn-lt"/>
                          <a:ea typeface="Calibri"/>
                          <a:cs typeface="Times New Roman" pitchFamily="18" charset="0"/>
                        </a:rPr>
                        <a:t>Stage</a:t>
                      </a:r>
                      <a:r>
                        <a:rPr lang="en-US" sz="2000" b="1" baseline="0" dirty="0" smtClean="0">
                          <a:latin typeface="+mn-lt"/>
                          <a:ea typeface="Calibri"/>
                          <a:cs typeface="Times New Roman" pitchFamily="18" charset="0"/>
                        </a:rPr>
                        <a:t> </a:t>
                      </a:r>
                      <a:endParaRPr lang="en-US" sz="2000" b="1" dirty="0">
                        <a:latin typeface="+mn-lt"/>
                        <a:ea typeface="Calibri"/>
                        <a:cs typeface="Times New Roman" pitchFamily="18" charset="0"/>
                      </a:endParaRPr>
                    </a:p>
                  </a:txBody>
                  <a:tcPr marL="68168" marR="68168" marT="0" marB="0" anchor="ctr"/>
                </a:tc>
                <a:tc hMerge="1">
                  <a:txBody>
                    <a:bodyPr/>
                    <a:lstStyle/>
                    <a:p>
                      <a:pPr marL="0" marR="0" algn="ctr">
                        <a:lnSpc>
                          <a:spcPct val="100000"/>
                        </a:lnSpc>
                        <a:spcBef>
                          <a:spcPts val="0"/>
                        </a:spcBef>
                        <a:spcAft>
                          <a:spcPts val="0"/>
                        </a:spcAft>
                      </a:pPr>
                      <a:endParaRPr lang="en-US" sz="1800" b="1" dirty="0">
                        <a:latin typeface="Times New Roman" pitchFamily="18" charset="0"/>
                        <a:ea typeface="Calibri"/>
                        <a:cs typeface="Times New Roman" pitchFamily="18" charset="0"/>
                      </a:endParaRPr>
                    </a:p>
                  </a:txBody>
                  <a:tcPr marL="68168" marR="68168" marT="0" marB="0" anchor="ctr"/>
                </a:tc>
                <a:tc>
                  <a:txBody>
                    <a:bodyPr/>
                    <a:lstStyle/>
                    <a:p>
                      <a:pPr marL="0" marR="0" algn="ctr">
                        <a:lnSpc>
                          <a:spcPct val="100000"/>
                        </a:lnSpc>
                        <a:spcBef>
                          <a:spcPts val="0"/>
                        </a:spcBef>
                        <a:spcAft>
                          <a:spcPts val="0"/>
                        </a:spcAft>
                      </a:pPr>
                      <a:r>
                        <a:rPr lang="en-US" sz="2000" b="1" dirty="0" smtClean="0">
                          <a:latin typeface="+mn-lt"/>
                          <a:cs typeface="Times New Roman" pitchFamily="18" charset="0"/>
                        </a:rPr>
                        <a:t>Requirement in</a:t>
                      </a:r>
                      <a:r>
                        <a:rPr lang="en-US" sz="2000" b="1" baseline="0" dirty="0" smtClean="0">
                          <a:latin typeface="+mn-lt"/>
                          <a:cs typeface="Times New Roman" pitchFamily="18" charset="0"/>
                        </a:rPr>
                        <a:t> MTs</a:t>
                      </a:r>
                      <a:endParaRPr lang="en-US" sz="2000" b="1" dirty="0">
                        <a:latin typeface="+mn-lt"/>
                        <a:ea typeface="Calibri"/>
                        <a:cs typeface="Times New Roman" pitchFamily="18" charset="0"/>
                      </a:endParaRPr>
                    </a:p>
                  </a:txBody>
                  <a:tcPr marL="68168" marR="68168" marT="0" marB="0" anchor="ctr"/>
                </a:tc>
                <a:extLst>
                  <a:ext uri="{0D108BD9-81ED-4DB2-BD59-A6C34878D82A}">
                    <a16:rowId xmlns:a16="http://schemas.microsoft.com/office/drawing/2014/main" xmlns="" val="10001"/>
                  </a:ext>
                </a:extLst>
              </a:tr>
              <a:tr h="370840">
                <a:tc grid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kern="1200" dirty="0" smtClean="0">
                          <a:solidFill>
                            <a:schemeClr val="dk1"/>
                          </a:solidFill>
                          <a:latin typeface="+mn-lt"/>
                          <a:ea typeface="+mn-ea"/>
                          <a:cs typeface="Times New Roman" pitchFamily="18" charset="0"/>
                        </a:rPr>
                        <a:t>Primary @ 100 </a:t>
                      </a:r>
                      <a:r>
                        <a:rPr lang="en-US" sz="2000" kern="1200" dirty="0" err="1" smtClean="0">
                          <a:solidFill>
                            <a:schemeClr val="dk1"/>
                          </a:solidFill>
                          <a:latin typeface="+mn-lt"/>
                          <a:ea typeface="+mn-ea"/>
                          <a:cs typeface="Times New Roman" pitchFamily="18" charset="0"/>
                        </a:rPr>
                        <a:t>gms</a:t>
                      </a:r>
                      <a:r>
                        <a:rPr lang="en-US" sz="2000" kern="1200" dirty="0" smtClean="0">
                          <a:solidFill>
                            <a:schemeClr val="dk1"/>
                          </a:solidFill>
                          <a:latin typeface="+mn-lt"/>
                          <a:ea typeface="+mn-ea"/>
                          <a:cs typeface="Times New Roman" pitchFamily="18" charset="0"/>
                        </a:rPr>
                        <a:t> / day /child</a:t>
                      </a:r>
                      <a:endParaRPr lang="en-US" sz="2000" dirty="0">
                        <a:latin typeface="+mn-lt"/>
                        <a:ea typeface="Calibri"/>
                        <a:cs typeface="Times New Roman" pitchFamily="18" charset="0"/>
                      </a:endParaRPr>
                    </a:p>
                  </a:txBody>
                  <a:tcPr marL="68168" marR="68168" marT="0" marB="0" anchor="b"/>
                </a:tc>
                <a:tc hMerge="1">
                  <a:txBody>
                    <a:bodyPr/>
                    <a:lstStyle/>
                    <a:p>
                      <a:pPr marL="0" marR="0">
                        <a:lnSpc>
                          <a:spcPct val="115000"/>
                        </a:lnSpc>
                        <a:spcBef>
                          <a:spcPts val="0"/>
                        </a:spcBef>
                        <a:spcAft>
                          <a:spcPts val="0"/>
                        </a:spcAft>
                      </a:pPr>
                      <a:endParaRPr lang="en-US" sz="1800" dirty="0">
                        <a:latin typeface="Times New Roman" pitchFamily="18" charset="0"/>
                        <a:ea typeface="Calibri"/>
                        <a:cs typeface="Times New Roman" pitchFamily="18" charset="0"/>
                      </a:endParaRPr>
                    </a:p>
                  </a:txBody>
                  <a:tcPr marL="68168" marR="68168" marT="0" marB="0" anchor="ctr"/>
                </a:tc>
                <a:tc>
                  <a:txBody>
                    <a:bodyPr/>
                    <a:lstStyle/>
                    <a:p>
                      <a:pPr algn="ctr" fontAlgn="b"/>
                      <a:r>
                        <a:rPr lang="en-US" sz="2000" kern="1200" dirty="0" smtClean="0">
                          <a:solidFill>
                            <a:schemeClr val="dk1"/>
                          </a:solidFill>
                          <a:latin typeface="+mn-lt"/>
                          <a:ea typeface="+mn-ea"/>
                          <a:cs typeface="+mn-cs"/>
                        </a:rPr>
                        <a:t>311.41</a:t>
                      </a:r>
                      <a:endParaRPr lang="en-US" sz="2000" b="0" i="0" u="none" strike="noStrike" dirty="0" smtClean="0">
                        <a:latin typeface="+mn-lt"/>
                        <a:cs typeface="Times New Roman" pitchFamily="18" charset="0"/>
                      </a:endParaRPr>
                    </a:p>
                  </a:txBody>
                  <a:tcPr marL="9525" marR="9525" marT="9525" marB="0" anchor="b"/>
                </a:tc>
                <a:extLst>
                  <a:ext uri="{0D108BD9-81ED-4DB2-BD59-A6C34878D82A}">
                    <a16:rowId xmlns:a16="http://schemas.microsoft.com/office/drawing/2014/main" xmlns="" val="10002"/>
                  </a:ext>
                </a:extLst>
              </a:tr>
              <a:tr h="370840">
                <a:tc gridSpan="2">
                  <a:txBody>
                    <a:bodyPr/>
                    <a:lstStyle/>
                    <a:p>
                      <a:pPr marL="0" marR="0">
                        <a:lnSpc>
                          <a:spcPct val="115000"/>
                        </a:lnSpc>
                        <a:spcBef>
                          <a:spcPts val="0"/>
                        </a:spcBef>
                        <a:spcAft>
                          <a:spcPts val="0"/>
                        </a:spcAft>
                      </a:pPr>
                      <a:r>
                        <a:rPr lang="en-US" sz="2000" kern="1200" dirty="0" smtClean="0">
                          <a:solidFill>
                            <a:schemeClr val="dk1"/>
                          </a:solidFill>
                          <a:latin typeface="+mn-lt"/>
                          <a:ea typeface="+mn-ea"/>
                          <a:cs typeface="Times New Roman" pitchFamily="18" charset="0"/>
                        </a:rPr>
                        <a:t>Upper Primary @ 150 </a:t>
                      </a:r>
                      <a:r>
                        <a:rPr lang="en-US" sz="2000" kern="1200" dirty="0" err="1" smtClean="0">
                          <a:solidFill>
                            <a:schemeClr val="dk1"/>
                          </a:solidFill>
                          <a:latin typeface="+mn-lt"/>
                          <a:ea typeface="+mn-ea"/>
                          <a:cs typeface="Times New Roman" pitchFamily="18" charset="0"/>
                        </a:rPr>
                        <a:t>gms</a:t>
                      </a:r>
                      <a:r>
                        <a:rPr lang="en-US" sz="2000" kern="1200" dirty="0" smtClean="0">
                          <a:solidFill>
                            <a:schemeClr val="dk1"/>
                          </a:solidFill>
                          <a:latin typeface="+mn-lt"/>
                          <a:ea typeface="+mn-ea"/>
                          <a:cs typeface="Times New Roman" pitchFamily="18" charset="0"/>
                        </a:rPr>
                        <a:t> /day / child</a:t>
                      </a:r>
                      <a:endParaRPr lang="en-US" sz="2000" dirty="0">
                        <a:latin typeface="+mn-lt"/>
                        <a:ea typeface="Calibri"/>
                        <a:cs typeface="Times New Roman" pitchFamily="18" charset="0"/>
                      </a:endParaRPr>
                    </a:p>
                  </a:txBody>
                  <a:tcPr marL="68168" marR="68168" marT="0" marB="0" anchor="b"/>
                </a:tc>
                <a:tc hMerge="1">
                  <a:txBody>
                    <a:bodyPr/>
                    <a:lstStyle/>
                    <a:p>
                      <a:pPr marL="0" marR="0">
                        <a:lnSpc>
                          <a:spcPct val="115000"/>
                        </a:lnSpc>
                        <a:spcBef>
                          <a:spcPts val="0"/>
                        </a:spcBef>
                        <a:spcAft>
                          <a:spcPts val="0"/>
                        </a:spcAft>
                      </a:pPr>
                      <a:endParaRPr lang="en-US" sz="1800" dirty="0">
                        <a:latin typeface="Times New Roman" pitchFamily="18" charset="0"/>
                        <a:ea typeface="Calibri"/>
                        <a:cs typeface="Times New Roman" pitchFamily="18" charset="0"/>
                      </a:endParaRPr>
                    </a:p>
                  </a:txBody>
                  <a:tcPr marL="68168" marR="68168" marT="0" marB="0" anchor="ctr"/>
                </a:tc>
                <a:tc>
                  <a:txBody>
                    <a:bodyPr/>
                    <a:lstStyle/>
                    <a:p>
                      <a:pPr algn="ctr" fontAlgn="b"/>
                      <a:r>
                        <a:rPr lang="en-US" sz="2000" b="0" i="0" u="none" strike="noStrike" dirty="0" smtClean="0">
                          <a:latin typeface="+mn-lt"/>
                          <a:cs typeface="Times New Roman" pitchFamily="18" charset="0"/>
                        </a:rPr>
                        <a:t>344.58</a:t>
                      </a:r>
                      <a:endParaRPr lang="en-US" sz="2000" b="0" i="0" u="none" strike="noStrike" dirty="0">
                        <a:latin typeface="+mn-lt"/>
                        <a:cs typeface="Times New Roman" pitchFamily="18" charset="0"/>
                      </a:endParaRPr>
                    </a:p>
                  </a:txBody>
                  <a:tcPr marL="9525" marR="9525" marT="9525" marB="0" anchor="b"/>
                </a:tc>
                <a:extLst>
                  <a:ext uri="{0D108BD9-81ED-4DB2-BD59-A6C34878D82A}">
                    <a16:rowId xmlns:a16="http://schemas.microsoft.com/office/drawing/2014/main" xmlns="" val="10003"/>
                  </a:ext>
                </a:extLst>
              </a:tr>
              <a:tr h="269240">
                <a:tc>
                  <a:txBody>
                    <a:bodyPr/>
                    <a:lstStyle/>
                    <a:p>
                      <a:pPr marL="0" marR="0" algn="ctr">
                        <a:lnSpc>
                          <a:spcPct val="115000"/>
                        </a:lnSpc>
                        <a:spcBef>
                          <a:spcPts val="0"/>
                        </a:spcBef>
                        <a:spcAft>
                          <a:spcPts val="0"/>
                        </a:spcAft>
                      </a:pPr>
                      <a:endParaRPr lang="en-US" sz="2000" dirty="0">
                        <a:latin typeface="+mn-lt"/>
                        <a:ea typeface="Calibri"/>
                        <a:cs typeface="Times New Roman" pitchFamily="18" charset="0"/>
                      </a:endParaRPr>
                    </a:p>
                  </a:txBody>
                  <a:tcPr marL="68168" marR="68168" marT="0" marB="0" anchor="ctr"/>
                </a:tc>
                <a:tc>
                  <a:txBody>
                    <a:bodyPr/>
                    <a:lstStyle/>
                    <a:p>
                      <a:pPr marL="0" marR="0" algn="ctr">
                        <a:lnSpc>
                          <a:spcPct val="115000"/>
                        </a:lnSpc>
                        <a:spcBef>
                          <a:spcPts val="0"/>
                        </a:spcBef>
                        <a:spcAft>
                          <a:spcPts val="0"/>
                        </a:spcAft>
                      </a:pPr>
                      <a:r>
                        <a:rPr lang="en-US" sz="2000" b="1" dirty="0" smtClean="0">
                          <a:latin typeface="+mn-lt"/>
                          <a:ea typeface="Calibri"/>
                          <a:cs typeface="Times New Roman" pitchFamily="18" charset="0"/>
                        </a:rPr>
                        <a:t>Total</a:t>
                      </a:r>
                      <a:endParaRPr lang="en-US" sz="2000" b="1" dirty="0">
                        <a:latin typeface="+mn-lt"/>
                        <a:ea typeface="Calibri"/>
                        <a:cs typeface="Times New Roman" pitchFamily="18" charset="0"/>
                      </a:endParaRPr>
                    </a:p>
                  </a:txBody>
                  <a:tcPr marL="68168" marR="68168" marT="0" marB="0" anchor="ctr"/>
                </a:tc>
                <a:tc>
                  <a:txBody>
                    <a:bodyPr/>
                    <a:lstStyle/>
                    <a:p>
                      <a:pPr algn="ctr" fontAlgn="b"/>
                      <a:r>
                        <a:rPr lang="en-US" sz="2000" b="1" i="0" u="none" strike="noStrike" dirty="0" smtClean="0">
                          <a:latin typeface="+mn-lt"/>
                          <a:cs typeface="Times New Roman" pitchFamily="18" charset="0"/>
                        </a:rPr>
                        <a:t>655.99</a:t>
                      </a:r>
                      <a:endParaRPr lang="en-US" sz="2000" b="1" i="0" u="none" strike="noStrike" dirty="0">
                        <a:latin typeface="+mn-lt"/>
                        <a:cs typeface="Times New Roman" pitchFamily="18" charset="0"/>
                      </a:endParaRPr>
                    </a:p>
                  </a:txBody>
                  <a:tcPr marL="9525" marR="9525" marT="9525" marB="0" anchor="b"/>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26770682"/>
              </p:ext>
            </p:extLst>
          </p:nvPr>
        </p:nvGraphicFramePr>
        <p:xfrm>
          <a:off x="857224" y="928670"/>
          <a:ext cx="7543800" cy="5072100"/>
        </p:xfrm>
        <a:graphic>
          <a:graphicData uri="http://schemas.openxmlformats.org/drawingml/2006/table">
            <a:tbl>
              <a:tblPr firstRow="1" bandRow="1">
                <a:tableStyleId>{21E4AEA4-8DFA-4A89-87EB-49C32662AFE0}</a:tableStyleId>
              </a:tblPr>
              <a:tblGrid>
                <a:gridCol w="923145">
                  <a:extLst>
                    <a:ext uri="{9D8B030D-6E8A-4147-A177-3AD203B41FA5}">
                      <a16:colId xmlns:a16="http://schemas.microsoft.com/office/drawing/2014/main" xmlns="" val="20000"/>
                    </a:ext>
                  </a:extLst>
                </a:gridCol>
                <a:gridCol w="4382223">
                  <a:extLst>
                    <a:ext uri="{9D8B030D-6E8A-4147-A177-3AD203B41FA5}">
                      <a16:colId xmlns:a16="http://schemas.microsoft.com/office/drawing/2014/main" xmlns="" val="20001"/>
                    </a:ext>
                  </a:extLst>
                </a:gridCol>
                <a:gridCol w="2238432">
                  <a:extLst>
                    <a:ext uri="{9D8B030D-6E8A-4147-A177-3AD203B41FA5}">
                      <a16:colId xmlns:a16="http://schemas.microsoft.com/office/drawing/2014/main" xmlns="" val="20002"/>
                    </a:ext>
                  </a:extLst>
                </a:gridCol>
              </a:tblGrid>
              <a:tr h="1107330">
                <a:tc gridSpan="3">
                  <a:txBody>
                    <a:bodyPr/>
                    <a:lstStyle/>
                    <a:p>
                      <a:pPr algn="ctr"/>
                      <a:r>
                        <a:rPr lang="en-US" sz="2200" dirty="0" smtClean="0">
                          <a:latin typeface="+mn-lt"/>
                          <a:cs typeface="Times New Roman" pitchFamily="18" charset="0"/>
                        </a:rPr>
                        <a:t>Requirement</a:t>
                      </a:r>
                      <a:r>
                        <a:rPr lang="en-US" sz="2200" baseline="0" dirty="0" smtClean="0">
                          <a:latin typeface="+mn-lt"/>
                          <a:cs typeface="Times New Roman" pitchFamily="18" charset="0"/>
                        </a:rPr>
                        <a:t> of </a:t>
                      </a:r>
                      <a:r>
                        <a:rPr lang="en-US" sz="2200" dirty="0" smtClean="0">
                          <a:latin typeface="+mn-lt"/>
                          <a:cs typeface="Times New Roman" pitchFamily="18" charset="0"/>
                        </a:rPr>
                        <a:t>Central Assistance</a:t>
                      </a:r>
                      <a:r>
                        <a:rPr lang="en-US" sz="2200" baseline="0" dirty="0" smtClean="0">
                          <a:latin typeface="+mn-lt"/>
                          <a:cs typeface="Times New Roman" pitchFamily="18" charset="0"/>
                        </a:rPr>
                        <a:t> for recurring components     </a:t>
                      </a:r>
                    </a:p>
                    <a:p>
                      <a:pPr algn="r"/>
                      <a:r>
                        <a:rPr lang="en-US" sz="2000" baseline="0" dirty="0" smtClean="0">
                          <a:latin typeface="+mn-lt"/>
                          <a:cs typeface="Times New Roman" pitchFamily="18" charset="0"/>
                        </a:rPr>
                        <a:t> </a:t>
                      </a:r>
                      <a:r>
                        <a:rPr lang="en-US" sz="2000" i="1" baseline="0" dirty="0" smtClean="0">
                          <a:latin typeface="+mn-lt"/>
                          <a:cs typeface="Times New Roman" pitchFamily="18" charset="0"/>
                        </a:rPr>
                        <a:t>(in </a:t>
                      </a:r>
                      <a:r>
                        <a:rPr lang="en-US" sz="2000" i="1" baseline="0" dirty="0" err="1" smtClean="0">
                          <a:latin typeface="+mn-lt"/>
                          <a:cs typeface="Times New Roman" pitchFamily="18" charset="0"/>
                        </a:rPr>
                        <a:t>Lakhs</a:t>
                      </a:r>
                      <a:r>
                        <a:rPr lang="en-US" sz="2000" i="1" baseline="0" dirty="0" smtClean="0">
                          <a:latin typeface="+mn-lt"/>
                          <a:cs typeface="Times New Roman" pitchFamily="18" charset="0"/>
                        </a:rPr>
                        <a:t>)</a:t>
                      </a:r>
                      <a:endParaRPr lang="en-US" sz="2000" i="1" dirty="0">
                        <a:latin typeface="+mn-lt"/>
                        <a:cs typeface="Times New Roman" pitchFamily="18" charset="0"/>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0000"/>
                  </a:ext>
                </a:extLst>
              </a:tr>
              <a:tr h="461387">
                <a:tc>
                  <a:txBody>
                    <a:bodyPr/>
                    <a:lstStyle/>
                    <a:p>
                      <a:pPr marL="0" marR="0" algn="ctr">
                        <a:lnSpc>
                          <a:spcPct val="100000"/>
                        </a:lnSpc>
                        <a:spcBef>
                          <a:spcPts val="0"/>
                        </a:spcBef>
                        <a:spcAft>
                          <a:spcPts val="0"/>
                        </a:spcAft>
                      </a:pPr>
                      <a:r>
                        <a:rPr lang="en-US" sz="2000" b="1" dirty="0">
                          <a:latin typeface="+mn-lt"/>
                          <a:cs typeface="Times New Roman" pitchFamily="18" charset="0"/>
                        </a:rPr>
                        <a:t>Sl. No. </a:t>
                      </a:r>
                      <a:endParaRPr lang="en-US" sz="2000" b="1" dirty="0">
                        <a:latin typeface="+mn-lt"/>
                        <a:ea typeface="Calibri"/>
                        <a:cs typeface="Times New Roman" pitchFamily="18" charset="0"/>
                      </a:endParaRPr>
                    </a:p>
                  </a:txBody>
                  <a:tcPr marL="68168" marR="68168" marT="0" marB="0" anchor="ctr"/>
                </a:tc>
                <a:tc>
                  <a:txBody>
                    <a:bodyPr/>
                    <a:lstStyle/>
                    <a:p>
                      <a:pPr marL="0" marR="0" algn="ctr">
                        <a:lnSpc>
                          <a:spcPct val="100000"/>
                        </a:lnSpc>
                        <a:spcBef>
                          <a:spcPts val="0"/>
                        </a:spcBef>
                        <a:spcAft>
                          <a:spcPts val="0"/>
                        </a:spcAft>
                      </a:pPr>
                      <a:r>
                        <a:rPr lang="en-US" sz="2000" b="1" dirty="0">
                          <a:latin typeface="+mn-lt"/>
                          <a:cs typeface="Times New Roman" pitchFamily="18" charset="0"/>
                        </a:rPr>
                        <a:t>Component</a:t>
                      </a:r>
                      <a:endParaRPr lang="en-US" sz="2000" b="1" dirty="0">
                        <a:latin typeface="+mn-lt"/>
                        <a:ea typeface="Calibri"/>
                        <a:cs typeface="Times New Roman" pitchFamily="18" charset="0"/>
                      </a:endParaRPr>
                    </a:p>
                  </a:txBody>
                  <a:tcPr marL="68168" marR="68168" marT="0" marB="0" anchor="ctr"/>
                </a:tc>
                <a:tc>
                  <a:txBody>
                    <a:bodyPr/>
                    <a:lstStyle/>
                    <a:p>
                      <a:pPr marL="0" marR="0" algn="ctr">
                        <a:lnSpc>
                          <a:spcPct val="100000"/>
                        </a:lnSpc>
                        <a:spcBef>
                          <a:spcPts val="0"/>
                        </a:spcBef>
                        <a:spcAft>
                          <a:spcPts val="0"/>
                        </a:spcAft>
                      </a:pPr>
                      <a:r>
                        <a:rPr lang="en-US" sz="2000" b="1" dirty="0" smtClean="0">
                          <a:latin typeface="+mn-lt"/>
                          <a:cs typeface="Times New Roman" pitchFamily="18" charset="0"/>
                        </a:rPr>
                        <a:t>Requirement</a:t>
                      </a:r>
                      <a:endParaRPr lang="en-US" sz="2000" b="1" dirty="0">
                        <a:latin typeface="+mn-lt"/>
                        <a:ea typeface="Calibri"/>
                        <a:cs typeface="Times New Roman" pitchFamily="18" charset="0"/>
                      </a:endParaRPr>
                    </a:p>
                  </a:txBody>
                  <a:tcPr marL="68168" marR="68168" marT="0" marB="0" anchor="ctr"/>
                </a:tc>
                <a:extLst>
                  <a:ext uri="{0D108BD9-81ED-4DB2-BD59-A6C34878D82A}">
                    <a16:rowId xmlns:a16="http://schemas.microsoft.com/office/drawing/2014/main" xmlns="" val="10001"/>
                  </a:ext>
                </a:extLst>
              </a:tr>
              <a:tr h="530596">
                <a:tc>
                  <a:txBody>
                    <a:bodyPr/>
                    <a:lstStyle/>
                    <a:p>
                      <a:pPr marL="0" marR="0" algn="ctr">
                        <a:lnSpc>
                          <a:spcPct val="115000"/>
                        </a:lnSpc>
                        <a:spcBef>
                          <a:spcPts val="0"/>
                        </a:spcBef>
                        <a:spcAft>
                          <a:spcPts val="0"/>
                        </a:spcAft>
                      </a:pPr>
                      <a:r>
                        <a:rPr lang="en-US" sz="2000" dirty="0">
                          <a:latin typeface="+mn-lt"/>
                          <a:cs typeface="Times New Roman" pitchFamily="18" charset="0"/>
                        </a:rPr>
                        <a:t>1</a:t>
                      </a:r>
                      <a:endParaRPr lang="en-US" sz="2000" dirty="0">
                        <a:latin typeface="+mn-lt"/>
                        <a:ea typeface="Calibri"/>
                        <a:cs typeface="Times New Roman" pitchFamily="18" charset="0"/>
                      </a:endParaRPr>
                    </a:p>
                  </a:txBody>
                  <a:tcPr marL="68168" marR="68168" marT="0" marB="0" anchor="b"/>
                </a:tc>
                <a:tc>
                  <a:txBody>
                    <a:bodyPr/>
                    <a:lstStyle/>
                    <a:p>
                      <a:pPr marL="0" marR="0">
                        <a:lnSpc>
                          <a:spcPct val="115000"/>
                        </a:lnSpc>
                        <a:spcBef>
                          <a:spcPts val="0"/>
                        </a:spcBef>
                        <a:spcAft>
                          <a:spcPts val="0"/>
                        </a:spcAft>
                      </a:pPr>
                      <a:r>
                        <a:rPr lang="en-US" sz="2000" dirty="0">
                          <a:latin typeface="+mn-lt"/>
                          <a:cs typeface="Times New Roman" pitchFamily="18" charset="0"/>
                        </a:rPr>
                        <a:t>Cooking Cost </a:t>
                      </a:r>
                      <a:endParaRPr lang="en-US" sz="2000" dirty="0">
                        <a:latin typeface="+mn-lt"/>
                        <a:ea typeface="Calibri"/>
                        <a:cs typeface="Times New Roman" pitchFamily="18" charset="0"/>
                      </a:endParaRPr>
                    </a:p>
                  </a:txBody>
                  <a:tcPr marL="68168" marR="68168" marT="0" marB="0" anchor="ctr"/>
                </a:tc>
                <a:tc>
                  <a:txBody>
                    <a:bodyPr/>
                    <a:lstStyle/>
                    <a:p>
                      <a:pPr algn="ctr" fontAlgn="b"/>
                      <a:r>
                        <a:rPr lang="en-US" sz="2000" b="0" i="0" u="none" strike="noStrike" dirty="0" smtClean="0">
                          <a:latin typeface="+mn-lt"/>
                          <a:cs typeface="Times New Roman" pitchFamily="18" charset="0"/>
                        </a:rPr>
                        <a:t>293.65</a:t>
                      </a:r>
                    </a:p>
                  </a:txBody>
                  <a:tcPr marL="9525" marR="9525" marT="9525" marB="0" anchor="b"/>
                </a:tc>
                <a:extLst>
                  <a:ext uri="{0D108BD9-81ED-4DB2-BD59-A6C34878D82A}">
                    <a16:rowId xmlns:a16="http://schemas.microsoft.com/office/drawing/2014/main" xmlns="" val="10002"/>
                  </a:ext>
                </a:extLst>
              </a:tr>
              <a:tr h="530596">
                <a:tc>
                  <a:txBody>
                    <a:bodyPr/>
                    <a:lstStyle/>
                    <a:p>
                      <a:pPr marL="0" marR="0" algn="ctr">
                        <a:lnSpc>
                          <a:spcPct val="115000"/>
                        </a:lnSpc>
                        <a:spcBef>
                          <a:spcPts val="0"/>
                        </a:spcBef>
                        <a:spcAft>
                          <a:spcPts val="0"/>
                        </a:spcAft>
                      </a:pPr>
                      <a:r>
                        <a:rPr lang="en-US" sz="2000" dirty="0">
                          <a:latin typeface="+mn-lt"/>
                          <a:cs typeface="Times New Roman" pitchFamily="18" charset="0"/>
                        </a:rPr>
                        <a:t>2</a:t>
                      </a:r>
                      <a:endParaRPr lang="en-US" sz="2000" dirty="0">
                        <a:latin typeface="+mn-lt"/>
                        <a:ea typeface="Calibri"/>
                        <a:cs typeface="Times New Roman" pitchFamily="18" charset="0"/>
                      </a:endParaRPr>
                    </a:p>
                  </a:txBody>
                  <a:tcPr marL="68168" marR="68168" marT="0" marB="0" anchor="b"/>
                </a:tc>
                <a:tc>
                  <a:txBody>
                    <a:bodyPr/>
                    <a:lstStyle/>
                    <a:p>
                      <a:pPr marL="0" marR="0">
                        <a:lnSpc>
                          <a:spcPct val="115000"/>
                        </a:lnSpc>
                        <a:spcBef>
                          <a:spcPts val="0"/>
                        </a:spcBef>
                        <a:spcAft>
                          <a:spcPts val="0"/>
                        </a:spcAft>
                      </a:pPr>
                      <a:r>
                        <a:rPr lang="en-US" sz="2000" dirty="0">
                          <a:latin typeface="+mn-lt"/>
                          <a:cs typeface="Times New Roman" pitchFamily="18" charset="0"/>
                        </a:rPr>
                        <a:t>Cost of </a:t>
                      </a:r>
                      <a:r>
                        <a:rPr lang="en-US" sz="2000" dirty="0" smtClean="0">
                          <a:latin typeface="+mn-lt"/>
                          <a:cs typeface="Times New Roman" pitchFamily="18" charset="0"/>
                        </a:rPr>
                        <a:t>Foodgrains </a:t>
                      </a:r>
                      <a:endParaRPr lang="en-US" sz="2000" dirty="0">
                        <a:latin typeface="+mn-lt"/>
                        <a:ea typeface="Calibri"/>
                        <a:cs typeface="Times New Roman" pitchFamily="18" charset="0"/>
                      </a:endParaRPr>
                    </a:p>
                  </a:txBody>
                  <a:tcPr marL="68168" marR="68168" marT="0" marB="0" anchor="ctr"/>
                </a:tc>
                <a:tc>
                  <a:txBody>
                    <a:bodyPr/>
                    <a:lstStyle/>
                    <a:p>
                      <a:pPr algn="ctr" fontAlgn="b"/>
                      <a:r>
                        <a:rPr lang="en-US" sz="2000" b="0" i="0" u="none" strike="noStrike" dirty="0" smtClean="0">
                          <a:latin typeface="+mn-lt"/>
                          <a:cs typeface="Times New Roman" pitchFamily="18" charset="0"/>
                        </a:rPr>
                        <a:t>19.67</a:t>
                      </a:r>
                      <a:endParaRPr lang="en-US" sz="2000" b="0" i="0" u="none" strike="noStrike" dirty="0">
                        <a:latin typeface="+mn-lt"/>
                        <a:cs typeface="Times New Roman" pitchFamily="18" charset="0"/>
                      </a:endParaRPr>
                    </a:p>
                  </a:txBody>
                  <a:tcPr marL="9525" marR="9525" marT="9525" marB="0" anchor="b"/>
                </a:tc>
                <a:extLst>
                  <a:ext uri="{0D108BD9-81ED-4DB2-BD59-A6C34878D82A}">
                    <a16:rowId xmlns:a16="http://schemas.microsoft.com/office/drawing/2014/main" xmlns="" val="10003"/>
                  </a:ext>
                </a:extLst>
              </a:tr>
              <a:tr h="530596">
                <a:tc>
                  <a:txBody>
                    <a:bodyPr/>
                    <a:lstStyle/>
                    <a:p>
                      <a:pPr marL="0" marR="0" algn="ctr">
                        <a:lnSpc>
                          <a:spcPct val="115000"/>
                        </a:lnSpc>
                        <a:spcBef>
                          <a:spcPts val="0"/>
                        </a:spcBef>
                        <a:spcAft>
                          <a:spcPts val="0"/>
                        </a:spcAft>
                      </a:pPr>
                      <a:r>
                        <a:rPr lang="en-US" sz="2000">
                          <a:latin typeface="+mn-lt"/>
                          <a:cs typeface="Times New Roman" pitchFamily="18" charset="0"/>
                        </a:rPr>
                        <a:t>3</a:t>
                      </a:r>
                      <a:endParaRPr lang="en-US" sz="2000">
                        <a:latin typeface="+mn-lt"/>
                        <a:ea typeface="Calibri"/>
                        <a:cs typeface="Times New Roman" pitchFamily="18" charset="0"/>
                      </a:endParaRPr>
                    </a:p>
                  </a:txBody>
                  <a:tcPr marL="68168" marR="68168" marT="0" marB="0" anchor="b"/>
                </a:tc>
                <a:tc>
                  <a:txBody>
                    <a:bodyPr/>
                    <a:lstStyle/>
                    <a:p>
                      <a:pPr marL="0" marR="0">
                        <a:lnSpc>
                          <a:spcPct val="115000"/>
                        </a:lnSpc>
                        <a:spcBef>
                          <a:spcPts val="0"/>
                        </a:spcBef>
                        <a:spcAft>
                          <a:spcPts val="0"/>
                        </a:spcAft>
                      </a:pPr>
                      <a:r>
                        <a:rPr lang="en-US" sz="2000" dirty="0">
                          <a:latin typeface="+mn-lt"/>
                          <a:cs typeface="Times New Roman" pitchFamily="18" charset="0"/>
                        </a:rPr>
                        <a:t>Transportation Assistance</a:t>
                      </a:r>
                      <a:endParaRPr lang="en-US" sz="2000" dirty="0">
                        <a:latin typeface="+mn-lt"/>
                        <a:ea typeface="Calibri"/>
                        <a:cs typeface="Times New Roman" pitchFamily="18" charset="0"/>
                      </a:endParaRPr>
                    </a:p>
                  </a:txBody>
                  <a:tcPr marL="68168" marR="68168" marT="0" marB="0" anchor="ctr"/>
                </a:tc>
                <a:tc>
                  <a:txBody>
                    <a:bodyPr/>
                    <a:lstStyle/>
                    <a:p>
                      <a:pPr algn="ctr" fontAlgn="b"/>
                      <a:r>
                        <a:rPr lang="en-US" sz="2000" b="0" i="0" u="none" strike="noStrike" dirty="0" smtClean="0">
                          <a:latin typeface="+mn-lt"/>
                          <a:cs typeface="Times New Roman" pitchFamily="18" charset="0"/>
                        </a:rPr>
                        <a:t>4.91</a:t>
                      </a:r>
                      <a:endParaRPr lang="en-US" sz="2000" b="0" i="0" u="none" strike="noStrike" dirty="0">
                        <a:latin typeface="+mn-lt"/>
                        <a:cs typeface="Times New Roman" pitchFamily="18" charset="0"/>
                      </a:endParaRPr>
                    </a:p>
                  </a:txBody>
                  <a:tcPr marL="9525" marR="9525" marT="9525" marB="0" anchor="b"/>
                </a:tc>
                <a:extLst>
                  <a:ext uri="{0D108BD9-81ED-4DB2-BD59-A6C34878D82A}">
                    <a16:rowId xmlns:a16="http://schemas.microsoft.com/office/drawing/2014/main" xmlns="" val="10004"/>
                  </a:ext>
                </a:extLst>
              </a:tr>
              <a:tr h="530596">
                <a:tc>
                  <a:txBody>
                    <a:bodyPr/>
                    <a:lstStyle/>
                    <a:p>
                      <a:pPr marL="0" marR="0" algn="ctr">
                        <a:lnSpc>
                          <a:spcPct val="115000"/>
                        </a:lnSpc>
                        <a:spcBef>
                          <a:spcPts val="0"/>
                        </a:spcBef>
                        <a:spcAft>
                          <a:spcPts val="0"/>
                        </a:spcAft>
                      </a:pPr>
                      <a:r>
                        <a:rPr lang="en-US" sz="2000" dirty="0">
                          <a:latin typeface="+mn-lt"/>
                          <a:cs typeface="Times New Roman" pitchFamily="18" charset="0"/>
                        </a:rPr>
                        <a:t>4</a:t>
                      </a:r>
                      <a:endParaRPr lang="en-US" sz="2000" dirty="0">
                        <a:latin typeface="+mn-lt"/>
                        <a:ea typeface="Calibri"/>
                        <a:cs typeface="Times New Roman" pitchFamily="18" charset="0"/>
                      </a:endParaRPr>
                    </a:p>
                  </a:txBody>
                  <a:tcPr marL="68168" marR="68168" marT="0" marB="0" anchor="ctr"/>
                </a:tc>
                <a:tc>
                  <a:txBody>
                    <a:bodyPr/>
                    <a:lstStyle/>
                    <a:p>
                      <a:pPr marL="0" marR="0">
                        <a:lnSpc>
                          <a:spcPct val="115000"/>
                        </a:lnSpc>
                        <a:spcBef>
                          <a:spcPts val="0"/>
                        </a:spcBef>
                        <a:spcAft>
                          <a:spcPts val="0"/>
                        </a:spcAft>
                      </a:pPr>
                      <a:r>
                        <a:rPr lang="en-US" sz="2000" dirty="0" smtClean="0">
                          <a:latin typeface="+mn-lt"/>
                          <a:cs typeface="Times New Roman" pitchFamily="18" charset="0"/>
                        </a:rPr>
                        <a:t>Honorarium </a:t>
                      </a:r>
                      <a:r>
                        <a:rPr lang="en-US" sz="2000" dirty="0">
                          <a:latin typeface="+mn-lt"/>
                          <a:cs typeface="Times New Roman" pitchFamily="18" charset="0"/>
                        </a:rPr>
                        <a:t>to Cook cum helpers</a:t>
                      </a:r>
                      <a:endParaRPr lang="en-US" sz="2000" dirty="0">
                        <a:latin typeface="+mn-lt"/>
                        <a:ea typeface="Calibri"/>
                        <a:cs typeface="Times New Roman" pitchFamily="18" charset="0"/>
                      </a:endParaRPr>
                    </a:p>
                  </a:txBody>
                  <a:tcPr marL="68168" marR="68168" marT="0" marB="0" anchor="ctr"/>
                </a:tc>
                <a:tc>
                  <a:txBody>
                    <a:bodyPr/>
                    <a:lstStyle/>
                    <a:p>
                      <a:pPr algn="ctr" fontAlgn="b"/>
                      <a:r>
                        <a:rPr lang="en-US" sz="2000" b="0" i="0" u="none" strike="noStrike" dirty="0" smtClean="0">
                          <a:latin typeface="+mn-lt"/>
                          <a:cs typeface="Times New Roman" pitchFamily="18" charset="0"/>
                        </a:rPr>
                        <a:t>72.1</a:t>
                      </a:r>
                      <a:endParaRPr lang="en-US" sz="2000" b="0" i="0" u="none" strike="noStrike" dirty="0">
                        <a:latin typeface="+mn-lt"/>
                        <a:cs typeface="Times New Roman" pitchFamily="18" charset="0"/>
                      </a:endParaRPr>
                    </a:p>
                  </a:txBody>
                  <a:tcPr marL="9525" marR="9525" marT="9525" marB="0" anchor="b"/>
                </a:tc>
                <a:extLst>
                  <a:ext uri="{0D108BD9-81ED-4DB2-BD59-A6C34878D82A}">
                    <a16:rowId xmlns:a16="http://schemas.microsoft.com/office/drawing/2014/main" xmlns="" val="10005"/>
                  </a:ext>
                </a:extLst>
              </a:tr>
              <a:tr h="608146">
                <a:tc>
                  <a:txBody>
                    <a:bodyPr/>
                    <a:lstStyle/>
                    <a:p>
                      <a:pPr marL="0" marR="0" algn="ctr">
                        <a:lnSpc>
                          <a:spcPct val="115000"/>
                        </a:lnSpc>
                        <a:spcBef>
                          <a:spcPts val="0"/>
                        </a:spcBef>
                        <a:spcAft>
                          <a:spcPts val="0"/>
                        </a:spcAft>
                      </a:pPr>
                      <a:r>
                        <a:rPr lang="en-US" sz="2000" dirty="0" smtClean="0">
                          <a:latin typeface="+mn-lt"/>
                          <a:ea typeface="Calibri"/>
                          <a:cs typeface="Times New Roman" pitchFamily="18" charset="0"/>
                        </a:rPr>
                        <a:t>5</a:t>
                      </a:r>
                      <a:endParaRPr lang="en-US" sz="2000" dirty="0">
                        <a:latin typeface="+mn-lt"/>
                        <a:ea typeface="Calibri"/>
                        <a:cs typeface="Times New Roman" pitchFamily="18" charset="0"/>
                      </a:endParaRPr>
                    </a:p>
                  </a:txBody>
                  <a:tcPr marL="68168" marR="68168" marT="0" marB="0" anchor="ctr"/>
                </a:tc>
                <a:tc>
                  <a:txBody>
                    <a:bodyPr/>
                    <a:lstStyle/>
                    <a:p>
                      <a:pPr marL="0" marR="0">
                        <a:lnSpc>
                          <a:spcPct val="115000"/>
                        </a:lnSpc>
                        <a:spcBef>
                          <a:spcPts val="0"/>
                        </a:spcBef>
                        <a:spcAft>
                          <a:spcPts val="0"/>
                        </a:spcAft>
                      </a:pPr>
                      <a:r>
                        <a:rPr lang="en-US" sz="2000" dirty="0" smtClean="0">
                          <a:latin typeface="+mn-lt"/>
                          <a:ea typeface="Calibri"/>
                          <a:cs typeface="Times New Roman" pitchFamily="18" charset="0"/>
                        </a:rPr>
                        <a:t>Management</a:t>
                      </a:r>
                      <a:r>
                        <a:rPr lang="en-US" sz="2000" baseline="0" dirty="0" smtClean="0">
                          <a:latin typeface="+mn-lt"/>
                          <a:ea typeface="Calibri"/>
                          <a:cs typeface="Times New Roman" pitchFamily="18" charset="0"/>
                        </a:rPr>
                        <a:t> Monitoring and Evaluation </a:t>
                      </a:r>
                      <a:endParaRPr lang="en-US" sz="2000" dirty="0">
                        <a:latin typeface="+mn-lt"/>
                        <a:ea typeface="Calibri"/>
                        <a:cs typeface="Times New Roman" pitchFamily="18" charset="0"/>
                      </a:endParaRPr>
                    </a:p>
                  </a:txBody>
                  <a:tcPr marL="68168" marR="68168" marT="0" marB="0" anchor="ctr"/>
                </a:tc>
                <a:tc>
                  <a:txBody>
                    <a:bodyPr/>
                    <a:lstStyle/>
                    <a:p>
                      <a:pPr algn="ctr" fontAlgn="b"/>
                      <a:r>
                        <a:rPr lang="en-US" sz="2000" b="0" i="0" u="none" strike="noStrike" dirty="0" smtClean="0">
                          <a:latin typeface="+mn-lt"/>
                          <a:cs typeface="Times New Roman" pitchFamily="18" charset="0"/>
                        </a:rPr>
                        <a:t>10.54</a:t>
                      </a:r>
                      <a:endParaRPr lang="en-US" sz="2000" b="0" i="0" u="none" strike="noStrike" dirty="0">
                        <a:latin typeface="+mn-lt"/>
                        <a:cs typeface="Times New Roman" pitchFamily="18" charset="0"/>
                      </a:endParaRPr>
                    </a:p>
                  </a:txBody>
                  <a:tcPr marL="9525" marR="9525" marT="9525" marB="0" anchor="b"/>
                </a:tc>
                <a:extLst>
                  <a:ext uri="{0D108BD9-81ED-4DB2-BD59-A6C34878D82A}">
                    <a16:rowId xmlns:a16="http://schemas.microsoft.com/office/drawing/2014/main" xmlns="" val="10006"/>
                  </a:ext>
                </a:extLst>
              </a:tr>
              <a:tr h="772853">
                <a:tc>
                  <a:txBody>
                    <a:bodyPr/>
                    <a:lstStyle/>
                    <a:p>
                      <a:pPr marL="0" marR="0" algn="ctr">
                        <a:lnSpc>
                          <a:spcPct val="115000"/>
                        </a:lnSpc>
                        <a:spcBef>
                          <a:spcPts val="0"/>
                        </a:spcBef>
                        <a:spcAft>
                          <a:spcPts val="0"/>
                        </a:spcAft>
                      </a:pPr>
                      <a:endParaRPr lang="en-US" sz="2000" dirty="0">
                        <a:latin typeface="+mn-lt"/>
                        <a:ea typeface="Calibri"/>
                        <a:cs typeface="Times New Roman" pitchFamily="18" charset="0"/>
                      </a:endParaRPr>
                    </a:p>
                  </a:txBody>
                  <a:tcPr marL="68168" marR="68168" marT="0" marB="0" anchor="ctr"/>
                </a:tc>
                <a:tc>
                  <a:txBody>
                    <a:bodyPr/>
                    <a:lstStyle/>
                    <a:p>
                      <a:pPr marL="0" marR="0" algn="ctr">
                        <a:lnSpc>
                          <a:spcPct val="115000"/>
                        </a:lnSpc>
                        <a:spcBef>
                          <a:spcPts val="0"/>
                        </a:spcBef>
                        <a:spcAft>
                          <a:spcPts val="0"/>
                        </a:spcAft>
                      </a:pPr>
                      <a:r>
                        <a:rPr lang="en-US" sz="2000" b="1" dirty="0" smtClean="0">
                          <a:latin typeface="+mn-lt"/>
                          <a:ea typeface="Calibri"/>
                          <a:cs typeface="Times New Roman" pitchFamily="18" charset="0"/>
                        </a:rPr>
                        <a:t>Total</a:t>
                      </a:r>
                      <a:endParaRPr lang="en-US" sz="2000" b="1" dirty="0">
                        <a:latin typeface="+mn-lt"/>
                        <a:ea typeface="Calibri"/>
                        <a:cs typeface="Times New Roman" pitchFamily="18" charset="0"/>
                      </a:endParaRPr>
                    </a:p>
                  </a:txBody>
                  <a:tcPr marL="68168" marR="68168" marT="0" marB="0" anchor="ctr"/>
                </a:tc>
                <a:tc>
                  <a:txBody>
                    <a:bodyPr/>
                    <a:lstStyle/>
                    <a:p>
                      <a:pPr algn="ctr" fontAlgn="b"/>
                      <a:r>
                        <a:rPr lang="en-US" sz="2000" b="1" i="0" u="none" strike="noStrike" dirty="0" smtClean="0">
                          <a:latin typeface="+mn-lt"/>
                          <a:cs typeface="Times New Roman" pitchFamily="18" charset="0"/>
                        </a:rPr>
                        <a:t>400.87</a:t>
                      </a:r>
                      <a:endParaRPr lang="en-US" sz="2000" b="1" i="0" u="none" strike="noStrike" dirty="0">
                        <a:latin typeface="+mn-lt"/>
                        <a:cs typeface="Times New Roman" pitchFamily="18" charset="0"/>
                      </a:endParaRPr>
                    </a:p>
                  </a:txBody>
                  <a:tcPr marL="9525" marR="9525" marT="9525" marB="0" anchor="ctr"/>
                </a:tc>
                <a:extLst>
                  <a:ext uri="{0D108BD9-81ED-4DB2-BD59-A6C34878D82A}">
                    <a16:rowId xmlns:a16="http://schemas.microsoft.com/office/drawing/2014/main" xmlns="" val="10007"/>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46314"/>
          </a:xfrm>
        </p:spPr>
        <p:txBody>
          <a:bodyPr/>
          <a:lstStyle/>
          <a:p>
            <a:r>
              <a:rPr lang="en-US" sz="2200" b="1" u="sng" dirty="0" smtClean="0"/>
              <a:t>MANAGEMENT,  MONITORING AND EVALUATION PLAN (MME -PLAN) </a:t>
            </a:r>
            <a:endParaRPr lang="en-US" sz="2200"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9628902"/>
              </p:ext>
            </p:extLst>
          </p:nvPr>
        </p:nvGraphicFramePr>
        <p:xfrm>
          <a:off x="484239" y="990600"/>
          <a:ext cx="8229600" cy="5126961"/>
        </p:xfrm>
        <a:graphic>
          <a:graphicData uri="http://schemas.openxmlformats.org/drawingml/2006/table">
            <a:tbl>
              <a:tblPr firstRow="1" bandRow="1">
                <a:tableStyleId>{5C22544A-7EE6-4342-B048-85BDC9FD1C3A}</a:tableStyleId>
              </a:tblPr>
              <a:tblGrid>
                <a:gridCol w="963561">
                  <a:extLst>
                    <a:ext uri="{9D8B030D-6E8A-4147-A177-3AD203B41FA5}">
                      <a16:colId xmlns:a16="http://schemas.microsoft.com/office/drawing/2014/main" xmlns="" val="20000"/>
                    </a:ext>
                  </a:extLst>
                </a:gridCol>
                <a:gridCol w="5208639">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tblGrid>
              <a:tr h="443234">
                <a:tc>
                  <a:txBody>
                    <a:bodyPr/>
                    <a:lstStyle/>
                    <a:p>
                      <a:pPr marL="0" marR="0" algn="ctr">
                        <a:lnSpc>
                          <a:spcPct val="150000"/>
                        </a:lnSpc>
                        <a:spcBef>
                          <a:spcPts val="0"/>
                        </a:spcBef>
                        <a:spcAft>
                          <a:spcPts val="0"/>
                        </a:spcAft>
                      </a:pPr>
                      <a:r>
                        <a:rPr lang="en-US" sz="2000" b="1" dirty="0">
                          <a:latin typeface="+mn-lt"/>
                          <a:ea typeface="Times New Roman"/>
                          <a:cs typeface="Mangal"/>
                        </a:rPr>
                        <a:t>Sl</a:t>
                      </a:r>
                      <a:r>
                        <a:rPr lang="en-US" sz="2000" b="1" dirty="0" smtClean="0">
                          <a:latin typeface="+mn-lt"/>
                          <a:ea typeface="Times New Roman"/>
                          <a:cs typeface="Mangal"/>
                        </a:rPr>
                        <a:t>. No</a:t>
                      </a:r>
                      <a:r>
                        <a:rPr lang="en-US" sz="2000" b="1" dirty="0">
                          <a:latin typeface="+mn-lt"/>
                          <a:ea typeface="Times New Roman"/>
                          <a:cs typeface="Mangal"/>
                        </a:rPr>
                        <a:t>.</a:t>
                      </a:r>
                      <a:endParaRPr lang="en-US" sz="2000" dirty="0">
                        <a:latin typeface="+mn-lt"/>
                        <a:ea typeface="Times New Roman"/>
                        <a:cs typeface="Mangal"/>
                      </a:endParaRPr>
                    </a:p>
                  </a:txBody>
                  <a:tcPr marL="68580" marR="68580" marT="0" marB="0" anchor="ctr"/>
                </a:tc>
                <a:tc>
                  <a:txBody>
                    <a:bodyPr/>
                    <a:lstStyle/>
                    <a:p>
                      <a:pPr marL="0" marR="0" algn="ctr">
                        <a:lnSpc>
                          <a:spcPct val="115000"/>
                        </a:lnSpc>
                        <a:spcBef>
                          <a:spcPts val="0"/>
                        </a:spcBef>
                        <a:spcAft>
                          <a:spcPts val="0"/>
                        </a:spcAft>
                      </a:pPr>
                      <a:r>
                        <a:rPr lang="en-US" sz="2000" b="1" dirty="0">
                          <a:latin typeface="+mn-lt"/>
                          <a:ea typeface="Times New Roman"/>
                          <a:cs typeface="Mangal"/>
                        </a:rPr>
                        <a:t>Component</a:t>
                      </a:r>
                      <a:endParaRPr lang="en-US" sz="2000" dirty="0">
                        <a:latin typeface="+mn-lt"/>
                        <a:ea typeface="Times New Roman"/>
                        <a:cs typeface="Mangal"/>
                      </a:endParaRPr>
                    </a:p>
                  </a:txBody>
                  <a:tcPr marL="68580" marR="68580" marT="0" marB="0" anchor="ctr"/>
                </a:tc>
                <a:tc>
                  <a:txBody>
                    <a:bodyPr/>
                    <a:lstStyle/>
                    <a:p>
                      <a:pPr marL="0" marR="0" algn="ctr">
                        <a:lnSpc>
                          <a:spcPct val="150000"/>
                        </a:lnSpc>
                        <a:spcBef>
                          <a:spcPts val="0"/>
                        </a:spcBef>
                        <a:spcAft>
                          <a:spcPts val="0"/>
                        </a:spcAft>
                      </a:pPr>
                      <a:r>
                        <a:rPr lang="en-US" sz="2000" b="1">
                          <a:latin typeface="+mn-lt"/>
                          <a:ea typeface="Times New Roman"/>
                          <a:cs typeface="Mangal"/>
                        </a:rPr>
                        <a:t>Fund  Required </a:t>
                      </a:r>
                      <a:endParaRPr lang="en-US" sz="2000">
                        <a:latin typeface="+mn-lt"/>
                        <a:ea typeface="Times New Roman"/>
                        <a:cs typeface="Mangal"/>
                      </a:endParaRPr>
                    </a:p>
                  </a:txBody>
                  <a:tcPr marL="68580" marR="68580" marT="0" marB="0" anchor="ctr"/>
                </a:tc>
                <a:extLst>
                  <a:ext uri="{0D108BD9-81ED-4DB2-BD59-A6C34878D82A}">
                    <a16:rowId xmlns:a16="http://schemas.microsoft.com/office/drawing/2014/main" xmlns="" val="10000"/>
                  </a:ext>
                </a:extLst>
              </a:tr>
              <a:tr h="725878">
                <a:tc>
                  <a:txBody>
                    <a:bodyPr/>
                    <a:lstStyle/>
                    <a:p>
                      <a:pPr marL="0" marR="0" algn="ctr">
                        <a:lnSpc>
                          <a:spcPct val="150000"/>
                        </a:lnSpc>
                        <a:spcBef>
                          <a:spcPts val="0"/>
                        </a:spcBef>
                        <a:spcAft>
                          <a:spcPts val="0"/>
                        </a:spcAft>
                      </a:pPr>
                      <a:r>
                        <a:rPr lang="en-US" sz="2000" dirty="0">
                          <a:latin typeface="+mn-lt"/>
                          <a:ea typeface="Times New Roman"/>
                          <a:cs typeface="Times New Roman" pitchFamily="18" charset="0"/>
                        </a:rPr>
                        <a:t>1.</a:t>
                      </a:r>
                    </a:p>
                  </a:txBody>
                  <a:tcPr marL="68580" marR="68580" marT="0" marB="0" anchor="ctr"/>
                </a:tc>
                <a:tc>
                  <a:txBody>
                    <a:bodyPr/>
                    <a:lstStyle/>
                    <a:p>
                      <a:pPr marL="0" marR="0" algn="l">
                        <a:lnSpc>
                          <a:spcPct val="115000"/>
                        </a:lnSpc>
                        <a:spcBef>
                          <a:spcPts val="0"/>
                        </a:spcBef>
                        <a:spcAft>
                          <a:spcPts val="0"/>
                        </a:spcAft>
                      </a:pPr>
                      <a:r>
                        <a:rPr lang="en-US" sz="2000" dirty="0">
                          <a:latin typeface="+mn-lt"/>
                          <a:ea typeface="Times New Roman"/>
                          <a:cs typeface="Times New Roman" pitchFamily="18" charset="0"/>
                        </a:rPr>
                        <a:t>Strengthening of MIS / engagement of manpower</a:t>
                      </a:r>
                    </a:p>
                  </a:txBody>
                  <a:tcPr marL="68580" marR="68580" marT="0" marB="0" anchor="ctr"/>
                </a:tc>
                <a:tc>
                  <a:txBody>
                    <a:bodyPr/>
                    <a:lstStyle/>
                    <a:p>
                      <a:pPr marL="0" marR="0" algn="ctr">
                        <a:lnSpc>
                          <a:spcPct val="150000"/>
                        </a:lnSpc>
                        <a:spcBef>
                          <a:spcPts val="0"/>
                        </a:spcBef>
                        <a:spcAft>
                          <a:spcPts val="0"/>
                        </a:spcAft>
                      </a:pPr>
                      <a:r>
                        <a:rPr lang="en-US" sz="2000" dirty="0">
                          <a:latin typeface="+mn-lt"/>
                          <a:ea typeface="Times New Roman"/>
                          <a:cs typeface="Times New Roman" pitchFamily="18" charset="0"/>
                        </a:rPr>
                        <a:t>Rs. 51.30 Lakhs</a:t>
                      </a:r>
                    </a:p>
                  </a:txBody>
                  <a:tcPr marL="68580" marR="68580" marT="0" marB="0" anchor="ctr"/>
                </a:tc>
                <a:extLst>
                  <a:ext uri="{0D108BD9-81ED-4DB2-BD59-A6C34878D82A}">
                    <a16:rowId xmlns:a16="http://schemas.microsoft.com/office/drawing/2014/main" xmlns="" val="10001"/>
                  </a:ext>
                </a:extLst>
              </a:tr>
              <a:tr h="725878">
                <a:tc>
                  <a:txBody>
                    <a:bodyPr/>
                    <a:lstStyle/>
                    <a:p>
                      <a:pPr marL="0" marR="0" algn="ctr">
                        <a:lnSpc>
                          <a:spcPct val="150000"/>
                        </a:lnSpc>
                        <a:spcBef>
                          <a:spcPts val="0"/>
                        </a:spcBef>
                        <a:spcAft>
                          <a:spcPts val="0"/>
                        </a:spcAft>
                      </a:pPr>
                      <a:r>
                        <a:rPr lang="en-US" sz="2000" dirty="0">
                          <a:latin typeface="+mn-lt"/>
                          <a:ea typeface="Times New Roman"/>
                          <a:cs typeface="Times New Roman" pitchFamily="18" charset="0"/>
                        </a:rPr>
                        <a:t>2.</a:t>
                      </a:r>
                    </a:p>
                  </a:txBody>
                  <a:tcPr marL="68580" marR="68580" marT="0" marB="0" anchor="ctr"/>
                </a:tc>
                <a:tc>
                  <a:txBody>
                    <a:bodyPr/>
                    <a:lstStyle/>
                    <a:p>
                      <a:pPr marL="0" marR="0" algn="l">
                        <a:lnSpc>
                          <a:spcPct val="115000"/>
                        </a:lnSpc>
                        <a:spcBef>
                          <a:spcPts val="0"/>
                        </a:spcBef>
                        <a:spcAft>
                          <a:spcPts val="0"/>
                        </a:spcAft>
                      </a:pPr>
                      <a:r>
                        <a:rPr lang="en-US" sz="2000" dirty="0">
                          <a:latin typeface="+mn-lt"/>
                          <a:ea typeface="Times New Roman"/>
                          <a:cs typeface="Times New Roman" pitchFamily="18" charset="0"/>
                        </a:rPr>
                        <a:t>Printing of relevant manuals / forms and stationeries</a:t>
                      </a:r>
                    </a:p>
                  </a:txBody>
                  <a:tcPr marL="68580" marR="68580" marT="0" marB="0" anchor="ctr"/>
                </a:tc>
                <a:tc>
                  <a:txBody>
                    <a:bodyPr/>
                    <a:lstStyle/>
                    <a:p>
                      <a:pPr marL="0" marR="0" algn="ctr">
                        <a:lnSpc>
                          <a:spcPct val="150000"/>
                        </a:lnSpc>
                        <a:spcBef>
                          <a:spcPts val="0"/>
                        </a:spcBef>
                        <a:spcAft>
                          <a:spcPts val="0"/>
                        </a:spcAft>
                      </a:pPr>
                      <a:r>
                        <a:rPr lang="en-US" sz="2000">
                          <a:latin typeface="+mn-lt"/>
                          <a:ea typeface="Times New Roman"/>
                          <a:cs typeface="Times New Roman" pitchFamily="18" charset="0"/>
                        </a:rPr>
                        <a:t>Rs. 2.00 Lakhs</a:t>
                      </a:r>
                    </a:p>
                  </a:txBody>
                  <a:tcPr marL="68580" marR="68580" marT="0" marB="0" anchor="ctr"/>
                </a:tc>
                <a:extLst>
                  <a:ext uri="{0D108BD9-81ED-4DB2-BD59-A6C34878D82A}">
                    <a16:rowId xmlns:a16="http://schemas.microsoft.com/office/drawing/2014/main" xmlns="" val="10002"/>
                  </a:ext>
                </a:extLst>
              </a:tr>
              <a:tr h="443234">
                <a:tc>
                  <a:txBody>
                    <a:bodyPr/>
                    <a:lstStyle/>
                    <a:p>
                      <a:pPr marL="0" marR="0" algn="ctr">
                        <a:lnSpc>
                          <a:spcPct val="150000"/>
                        </a:lnSpc>
                        <a:spcBef>
                          <a:spcPts val="0"/>
                        </a:spcBef>
                        <a:spcAft>
                          <a:spcPts val="0"/>
                        </a:spcAft>
                      </a:pPr>
                      <a:r>
                        <a:rPr lang="en-US" sz="2000">
                          <a:latin typeface="+mn-lt"/>
                          <a:ea typeface="Times New Roman"/>
                          <a:cs typeface="Times New Roman" pitchFamily="18" charset="0"/>
                        </a:rPr>
                        <a:t>3.</a:t>
                      </a:r>
                    </a:p>
                  </a:txBody>
                  <a:tcPr marL="68580" marR="68580" marT="0" marB="0" anchor="ctr"/>
                </a:tc>
                <a:tc>
                  <a:txBody>
                    <a:bodyPr/>
                    <a:lstStyle/>
                    <a:p>
                      <a:pPr marL="0" marR="0" algn="l">
                        <a:lnSpc>
                          <a:spcPct val="115000"/>
                        </a:lnSpc>
                        <a:spcBef>
                          <a:spcPts val="0"/>
                        </a:spcBef>
                        <a:spcAft>
                          <a:spcPts val="0"/>
                        </a:spcAft>
                      </a:pPr>
                      <a:r>
                        <a:rPr lang="en-US" sz="2000" dirty="0">
                          <a:latin typeface="+mn-lt"/>
                          <a:ea typeface="Times New Roman"/>
                          <a:cs typeface="Times New Roman" pitchFamily="18" charset="0"/>
                        </a:rPr>
                        <a:t>Training to Cook cum Helpers</a:t>
                      </a:r>
                    </a:p>
                  </a:txBody>
                  <a:tcPr marL="68580" marR="68580" marT="0" marB="0" anchor="ctr"/>
                </a:tc>
                <a:tc>
                  <a:txBody>
                    <a:bodyPr/>
                    <a:lstStyle/>
                    <a:p>
                      <a:pPr marL="0" marR="0" algn="ctr">
                        <a:lnSpc>
                          <a:spcPct val="150000"/>
                        </a:lnSpc>
                        <a:spcBef>
                          <a:spcPts val="0"/>
                        </a:spcBef>
                        <a:spcAft>
                          <a:spcPts val="0"/>
                        </a:spcAft>
                      </a:pPr>
                      <a:r>
                        <a:rPr lang="en-US" sz="2000" dirty="0">
                          <a:latin typeface="+mn-lt"/>
                          <a:ea typeface="Times New Roman"/>
                          <a:cs typeface="Times New Roman" pitchFamily="18" charset="0"/>
                        </a:rPr>
                        <a:t>Rs. 10.00 Lakhs</a:t>
                      </a:r>
                    </a:p>
                  </a:txBody>
                  <a:tcPr marL="68580" marR="68580" marT="0" marB="0" anchor="ctr"/>
                </a:tc>
                <a:extLst>
                  <a:ext uri="{0D108BD9-81ED-4DB2-BD59-A6C34878D82A}">
                    <a16:rowId xmlns:a16="http://schemas.microsoft.com/office/drawing/2014/main" xmlns="" val="10003"/>
                  </a:ext>
                </a:extLst>
              </a:tr>
              <a:tr h="443234">
                <a:tc>
                  <a:txBody>
                    <a:bodyPr/>
                    <a:lstStyle/>
                    <a:p>
                      <a:pPr marL="0" marR="0" algn="ctr">
                        <a:lnSpc>
                          <a:spcPct val="150000"/>
                        </a:lnSpc>
                        <a:spcBef>
                          <a:spcPts val="0"/>
                        </a:spcBef>
                        <a:spcAft>
                          <a:spcPts val="0"/>
                        </a:spcAft>
                      </a:pPr>
                      <a:r>
                        <a:rPr lang="en-US" sz="2000">
                          <a:latin typeface="+mn-lt"/>
                          <a:ea typeface="Times New Roman"/>
                          <a:cs typeface="Times New Roman" pitchFamily="18" charset="0"/>
                        </a:rPr>
                        <a:t>4.</a:t>
                      </a:r>
                    </a:p>
                  </a:txBody>
                  <a:tcPr marL="68580" marR="68580" marT="0" marB="0" anchor="ctr"/>
                </a:tc>
                <a:tc>
                  <a:txBody>
                    <a:bodyPr/>
                    <a:lstStyle/>
                    <a:p>
                      <a:pPr marL="0" marR="0" algn="l">
                        <a:lnSpc>
                          <a:spcPct val="115000"/>
                        </a:lnSpc>
                        <a:spcBef>
                          <a:spcPts val="0"/>
                        </a:spcBef>
                        <a:spcAft>
                          <a:spcPts val="0"/>
                        </a:spcAft>
                      </a:pPr>
                      <a:r>
                        <a:rPr lang="en-US" sz="2000" dirty="0">
                          <a:latin typeface="+mn-lt"/>
                          <a:ea typeface="Times New Roman"/>
                          <a:cs typeface="Times New Roman" pitchFamily="18" charset="0"/>
                        </a:rPr>
                        <a:t>Capacity building of officials</a:t>
                      </a:r>
                    </a:p>
                  </a:txBody>
                  <a:tcPr marL="68580" marR="68580" marT="0" marB="0" anchor="ctr"/>
                </a:tc>
                <a:tc>
                  <a:txBody>
                    <a:bodyPr/>
                    <a:lstStyle/>
                    <a:p>
                      <a:pPr marL="0" marR="0" algn="ctr">
                        <a:lnSpc>
                          <a:spcPct val="150000"/>
                        </a:lnSpc>
                        <a:spcBef>
                          <a:spcPts val="0"/>
                        </a:spcBef>
                        <a:spcAft>
                          <a:spcPts val="0"/>
                        </a:spcAft>
                      </a:pPr>
                      <a:r>
                        <a:rPr lang="en-US" sz="2000" dirty="0">
                          <a:latin typeface="+mn-lt"/>
                          <a:ea typeface="Times New Roman"/>
                          <a:cs typeface="Times New Roman" pitchFamily="18" charset="0"/>
                        </a:rPr>
                        <a:t>Rs. 3.00 Lakhs</a:t>
                      </a:r>
                    </a:p>
                  </a:txBody>
                  <a:tcPr marL="68580" marR="68580" marT="0" marB="0" anchor="ctr"/>
                </a:tc>
                <a:extLst>
                  <a:ext uri="{0D108BD9-81ED-4DB2-BD59-A6C34878D82A}">
                    <a16:rowId xmlns:a16="http://schemas.microsoft.com/office/drawing/2014/main" xmlns="" val="10004"/>
                  </a:ext>
                </a:extLst>
              </a:tr>
              <a:tr h="443234">
                <a:tc>
                  <a:txBody>
                    <a:bodyPr/>
                    <a:lstStyle/>
                    <a:p>
                      <a:pPr marL="0" marR="0" algn="ctr">
                        <a:lnSpc>
                          <a:spcPct val="150000"/>
                        </a:lnSpc>
                        <a:spcBef>
                          <a:spcPts val="0"/>
                        </a:spcBef>
                        <a:spcAft>
                          <a:spcPts val="0"/>
                        </a:spcAft>
                      </a:pPr>
                      <a:r>
                        <a:rPr lang="en-US" sz="2000">
                          <a:latin typeface="+mn-lt"/>
                          <a:ea typeface="Times New Roman"/>
                          <a:cs typeface="Times New Roman" pitchFamily="18" charset="0"/>
                        </a:rPr>
                        <a:t>5.</a:t>
                      </a:r>
                    </a:p>
                  </a:txBody>
                  <a:tcPr marL="68580" marR="68580" marT="0" marB="0" anchor="ctr"/>
                </a:tc>
                <a:tc>
                  <a:txBody>
                    <a:bodyPr/>
                    <a:lstStyle/>
                    <a:p>
                      <a:pPr marL="0" marR="0" algn="l">
                        <a:lnSpc>
                          <a:spcPct val="115000"/>
                        </a:lnSpc>
                        <a:spcBef>
                          <a:spcPts val="0"/>
                        </a:spcBef>
                        <a:spcAft>
                          <a:spcPts val="0"/>
                        </a:spcAft>
                      </a:pPr>
                      <a:r>
                        <a:rPr lang="en-US" sz="2000" dirty="0">
                          <a:latin typeface="+mn-lt"/>
                          <a:ea typeface="Times New Roman"/>
                          <a:cs typeface="Times New Roman" pitchFamily="18" charset="0"/>
                        </a:rPr>
                        <a:t>Publicity of Scheme / IEC Activity</a:t>
                      </a:r>
                    </a:p>
                  </a:txBody>
                  <a:tcPr marL="68580" marR="68580" marT="0" marB="0" anchor="ctr"/>
                </a:tc>
                <a:tc>
                  <a:txBody>
                    <a:bodyPr/>
                    <a:lstStyle/>
                    <a:p>
                      <a:pPr marL="0" marR="0" algn="ctr">
                        <a:lnSpc>
                          <a:spcPct val="150000"/>
                        </a:lnSpc>
                        <a:spcBef>
                          <a:spcPts val="0"/>
                        </a:spcBef>
                        <a:spcAft>
                          <a:spcPts val="0"/>
                        </a:spcAft>
                      </a:pPr>
                      <a:r>
                        <a:rPr lang="en-US" sz="2000" dirty="0">
                          <a:latin typeface="+mn-lt"/>
                          <a:ea typeface="Times New Roman"/>
                          <a:cs typeface="Times New Roman" pitchFamily="18" charset="0"/>
                        </a:rPr>
                        <a:t>Rs.  3.00 Lakhs</a:t>
                      </a:r>
                    </a:p>
                  </a:txBody>
                  <a:tcPr marL="68580" marR="68580" marT="0" marB="0" anchor="ctr"/>
                </a:tc>
                <a:extLst>
                  <a:ext uri="{0D108BD9-81ED-4DB2-BD59-A6C34878D82A}">
                    <a16:rowId xmlns:a16="http://schemas.microsoft.com/office/drawing/2014/main" xmlns="" val="10005"/>
                  </a:ext>
                </a:extLst>
              </a:tr>
              <a:tr h="443234">
                <a:tc>
                  <a:txBody>
                    <a:bodyPr/>
                    <a:lstStyle/>
                    <a:p>
                      <a:pPr marL="0" marR="0" algn="ctr">
                        <a:lnSpc>
                          <a:spcPct val="150000"/>
                        </a:lnSpc>
                        <a:spcBef>
                          <a:spcPts val="0"/>
                        </a:spcBef>
                        <a:spcAft>
                          <a:spcPts val="0"/>
                        </a:spcAft>
                      </a:pPr>
                      <a:r>
                        <a:rPr lang="en-US" sz="2000">
                          <a:latin typeface="+mn-lt"/>
                          <a:ea typeface="Times New Roman"/>
                          <a:cs typeface="Times New Roman" pitchFamily="18" charset="0"/>
                        </a:rPr>
                        <a:t>6.</a:t>
                      </a:r>
                    </a:p>
                  </a:txBody>
                  <a:tcPr marL="68580" marR="68580" marT="0" marB="0" anchor="ctr"/>
                </a:tc>
                <a:tc>
                  <a:txBody>
                    <a:bodyPr/>
                    <a:lstStyle/>
                    <a:p>
                      <a:pPr marL="0" marR="0" algn="l">
                        <a:lnSpc>
                          <a:spcPct val="115000"/>
                        </a:lnSpc>
                        <a:spcBef>
                          <a:spcPts val="0"/>
                        </a:spcBef>
                        <a:spcAft>
                          <a:spcPts val="0"/>
                        </a:spcAft>
                      </a:pPr>
                      <a:r>
                        <a:rPr lang="en-US" sz="2000" dirty="0">
                          <a:latin typeface="+mn-lt"/>
                          <a:ea typeface="Times New Roman"/>
                          <a:cs typeface="Times New Roman" pitchFamily="18" charset="0"/>
                        </a:rPr>
                        <a:t>External Monitoring and Evaluation</a:t>
                      </a:r>
                    </a:p>
                  </a:txBody>
                  <a:tcPr marL="68580" marR="68580" marT="0" marB="0" anchor="ctr"/>
                </a:tc>
                <a:tc>
                  <a:txBody>
                    <a:bodyPr/>
                    <a:lstStyle/>
                    <a:p>
                      <a:pPr marL="0" marR="0" algn="ctr">
                        <a:lnSpc>
                          <a:spcPct val="150000"/>
                        </a:lnSpc>
                        <a:spcBef>
                          <a:spcPts val="0"/>
                        </a:spcBef>
                        <a:spcAft>
                          <a:spcPts val="0"/>
                        </a:spcAft>
                      </a:pPr>
                      <a:r>
                        <a:rPr lang="en-US" sz="2000" dirty="0">
                          <a:latin typeface="+mn-lt"/>
                          <a:ea typeface="Times New Roman"/>
                          <a:cs typeface="Times New Roman" pitchFamily="18" charset="0"/>
                        </a:rPr>
                        <a:t>Rs. 3.00 Lakhs</a:t>
                      </a:r>
                    </a:p>
                  </a:txBody>
                  <a:tcPr marL="68580" marR="68580" marT="0" marB="0" anchor="ctr"/>
                </a:tc>
                <a:extLst>
                  <a:ext uri="{0D108BD9-81ED-4DB2-BD59-A6C34878D82A}">
                    <a16:rowId xmlns:a16="http://schemas.microsoft.com/office/drawing/2014/main" xmlns="" val="10006"/>
                  </a:ext>
                </a:extLst>
              </a:tr>
              <a:tr h="443234">
                <a:tc>
                  <a:txBody>
                    <a:bodyPr/>
                    <a:lstStyle/>
                    <a:p>
                      <a:pPr marL="0" marR="0" algn="ctr">
                        <a:lnSpc>
                          <a:spcPct val="150000"/>
                        </a:lnSpc>
                        <a:spcBef>
                          <a:spcPts val="0"/>
                        </a:spcBef>
                        <a:spcAft>
                          <a:spcPts val="0"/>
                        </a:spcAft>
                      </a:pPr>
                      <a:r>
                        <a:rPr lang="en-US" sz="2000">
                          <a:latin typeface="+mn-lt"/>
                          <a:ea typeface="Times New Roman"/>
                          <a:cs typeface="Times New Roman" pitchFamily="18" charset="0"/>
                        </a:rPr>
                        <a:t>7.</a:t>
                      </a:r>
                    </a:p>
                  </a:txBody>
                  <a:tcPr marL="68580" marR="68580" marT="0" marB="0" anchor="ctr"/>
                </a:tc>
                <a:tc>
                  <a:txBody>
                    <a:bodyPr/>
                    <a:lstStyle/>
                    <a:p>
                      <a:pPr marL="0" marR="0" algn="l">
                        <a:lnSpc>
                          <a:spcPct val="115000"/>
                        </a:lnSpc>
                        <a:spcBef>
                          <a:spcPts val="0"/>
                        </a:spcBef>
                        <a:spcAft>
                          <a:spcPts val="0"/>
                        </a:spcAft>
                      </a:pPr>
                      <a:r>
                        <a:rPr lang="en-US" sz="2000" dirty="0">
                          <a:latin typeface="+mn-lt"/>
                          <a:ea typeface="Times New Roman"/>
                          <a:cs typeface="Times New Roman" pitchFamily="18" charset="0"/>
                        </a:rPr>
                        <a:t>Installation of Dustbin (</a:t>
                      </a:r>
                      <a:r>
                        <a:rPr lang="en-US" sz="2000" dirty="0" smtClean="0">
                          <a:latin typeface="+mn-lt"/>
                          <a:ea typeface="Times New Roman"/>
                          <a:cs typeface="Times New Roman" pitchFamily="18" charset="0"/>
                        </a:rPr>
                        <a:t>332x </a:t>
                      </a:r>
                      <a:r>
                        <a:rPr lang="en-US" sz="2000" dirty="0">
                          <a:latin typeface="+mn-lt"/>
                          <a:ea typeface="Times New Roman"/>
                          <a:cs typeface="Times New Roman" pitchFamily="18" charset="0"/>
                        </a:rPr>
                        <a:t>Rs.5000/-)</a:t>
                      </a:r>
                    </a:p>
                  </a:txBody>
                  <a:tcPr marL="68580" marR="68580" marT="0" marB="0" anchor="ctr"/>
                </a:tc>
                <a:tc>
                  <a:txBody>
                    <a:bodyPr/>
                    <a:lstStyle/>
                    <a:p>
                      <a:pPr marL="0" marR="0" algn="ctr">
                        <a:lnSpc>
                          <a:spcPct val="150000"/>
                        </a:lnSpc>
                        <a:spcBef>
                          <a:spcPts val="0"/>
                        </a:spcBef>
                        <a:spcAft>
                          <a:spcPts val="0"/>
                        </a:spcAft>
                      </a:pPr>
                      <a:r>
                        <a:rPr lang="en-US" sz="2000" dirty="0">
                          <a:latin typeface="+mn-lt"/>
                          <a:ea typeface="Times New Roman"/>
                          <a:cs typeface="Times New Roman" pitchFamily="18" charset="0"/>
                        </a:rPr>
                        <a:t>Rs. </a:t>
                      </a:r>
                      <a:r>
                        <a:rPr lang="en-US" sz="2000" dirty="0" smtClean="0">
                          <a:latin typeface="+mn-lt"/>
                          <a:ea typeface="Times New Roman"/>
                          <a:cs typeface="Times New Roman" pitchFamily="18" charset="0"/>
                        </a:rPr>
                        <a:t>16.60 </a:t>
                      </a:r>
                      <a:r>
                        <a:rPr lang="en-US" sz="2000" dirty="0">
                          <a:latin typeface="+mn-lt"/>
                          <a:ea typeface="Times New Roman"/>
                          <a:cs typeface="Times New Roman" pitchFamily="18" charset="0"/>
                        </a:rPr>
                        <a:t>Lakhs</a:t>
                      </a:r>
                    </a:p>
                  </a:txBody>
                  <a:tcPr marL="68580" marR="68580" marT="0" marB="0" anchor="ctr"/>
                </a:tc>
                <a:extLst>
                  <a:ext uri="{0D108BD9-81ED-4DB2-BD59-A6C34878D82A}">
                    <a16:rowId xmlns:a16="http://schemas.microsoft.com/office/drawing/2014/main" xmlns="" val="10007"/>
                  </a:ext>
                </a:extLst>
              </a:tr>
              <a:tr h="443234">
                <a:tc>
                  <a:txBody>
                    <a:bodyPr/>
                    <a:lstStyle/>
                    <a:p>
                      <a:pPr marL="0" marR="0" algn="ctr">
                        <a:lnSpc>
                          <a:spcPct val="150000"/>
                        </a:lnSpc>
                        <a:spcBef>
                          <a:spcPts val="0"/>
                        </a:spcBef>
                        <a:spcAft>
                          <a:spcPts val="0"/>
                        </a:spcAft>
                      </a:pPr>
                      <a:r>
                        <a:rPr lang="en-US" sz="2000" b="0" dirty="0">
                          <a:latin typeface="+mn-lt"/>
                          <a:ea typeface="Times New Roman"/>
                          <a:cs typeface="Times New Roman" pitchFamily="18" charset="0"/>
                        </a:rPr>
                        <a:t>8.</a:t>
                      </a:r>
                    </a:p>
                  </a:txBody>
                  <a:tcPr marL="68580" marR="68580" marT="0" marB="0" anchor="ctr"/>
                </a:tc>
                <a:tc>
                  <a:txBody>
                    <a:bodyPr/>
                    <a:lstStyle/>
                    <a:p>
                      <a:pPr marL="0" marR="0" algn="l">
                        <a:lnSpc>
                          <a:spcPct val="115000"/>
                        </a:lnSpc>
                        <a:spcBef>
                          <a:spcPts val="0"/>
                        </a:spcBef>
                        <a:spcAft>
                          <a:spcPts val="0"/>
                        </a:spcAft>
                      </a:pPr>
                      <a:r>
                        <a:rPr lang="en-US" sz="2000" b="0" dirty="0">
                          <a:latin typeface="+mn-lt"/>
                          <a:ea typeface="Times New Roman"/>
                          <a:cs typeface="Times New Roman" pitchFamily="18" charset="0"/>
                        </a:rPr>
                        <a:t>Installation of RO Plant (48 x Rs. 20000/-) </a:t>
                      </a:r>
                    </a:p>
                  </a:txBody>
                  <a:tcPr marL="68580" marR="68580" marT="0" marB="0" anchor="ctr"/>
                </a:tc>
                <a:tc>
                  <a:txBody>
                    <a:bodyPr/>
                    <a:lstStyle/>
                    <a:p>
                      <a:pPr marL="0" marR="0" algn="ctr">
                        <a:lnSpc>
                          <a:spcPct val="150000"/>
                        </a:lnSpc>
                        <a:spcBef>
                          <a:spcPts val="0"/>
                        </a:spcBef>
                        <a:spcAft>
                          <a:spcPts val="0"/>
                        </a:spcAft>
                      </a:pPr>
                      <a:r>
                        <a:rPr lang="en-US" sz="2000" dirty="0">
                          <a:latin typeface="+mn-lt"/>
                          <a:ea typeface="Times New Roman"/>
                          <a:cs typeface="Times New Roman" pitchFamily="18" charset="0"/>
                        </a:rPr>
                        <a:t>Rs. 9.60 Lakhs</a:t>
                      </a:r>
                    </a:p>
                  </a:txBody>
                  <a:tcPr marL="68580" marR="68580" marT="0" marB="0" anchor="ctr"/>
                </a:tc>
                <a:extLst>
                  <a:ext uri="{0D108BD9-81ED-4DB2-BD59-A6C34878D82A}">
                    <a16:rowId xmlns:a16="http://schemas.microsoft.com/office/drawing/2014/main" xmlns="" val="10008"/>
                  </a:ext>
                </a:extLst>
              </a:tr>
              <a:tr h="474805">
                <a:tc gridSpan="2">
                  <a:txBody>
                    <a:bodyPr/>
                    <a:lstStyle/>
                    <a:p>
                      <a:pPr marL="0" marR="0" algn="ctr">
                        <a:lnSpc>
                          <a:spcPct val="115000"/>
                        </a:lnSpc>
                        <a:spcBef>
                          <a:spcPts val="0"/>
                        </a:spcBef>
                        <a:spcAft>
                          <a:spcPts val="0"/>
                        </a:spcAft>
                      </a:pPr>
                      <a:r>
                        <a:rPr lang="en-US" sz="2000" b="1" dirty="0">
                          <a:latin typeface="+mn-lt"/>
                          <a:ea typeface="Times New Roman"/>
                          <a:cs typeface="Times New Roman" pitchFamily="18" charset="0"/>
                        </a:rPr>
                        <a:t>Total</a:t>
                      </a:r>
                      <a:endParaRPr lang="en-US" sz="2000" dirty="0">
                        <a:latin typeface="+mn-lt"/>
                        <a:ea typeface="Times New Roman"/>
                        <a:cs typeface="Times New Roman" pitchFamily="18" charset="0"/>
                      </a:endParaRPr>
                    </a:p>
                  </a:txBody>
                  <a:tcPr marL="68580" marR="68580" marT="0" marB="0" anchor="ctr"/>
                </a:tc>
                <a:tc hMerge="1">
                  <a:txBody>
                    <a:bodyPr/>
                    <a:lstStyle/>
                    <a:p>
                      <a:pPr marL="0" marR="0" algn="ctr">
                        <a:lnSpc>
                          <a:spcPct val="150000"/>
                        </a:lnSpc>
                        <a:spcBef>
                          <a:spcPts val="0"/>
                        </a:spcBef>
                        <a:spcAft>
                          <a:spcPts val="0"/>
                        </a:spcAft>
                      </a:pPr>
                      <a:endParaRPr lang="en-US" sz="1100" dirty="0">
                        <a:latin typeface="Calibri"/>
                        <a:ea typeface="Times New Roman"/>
                        <a:cs typeface="Mangal"/>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err="1" smtClean="0">
                          <a:latin typeface="+mn-lt"/>
                          <a:ea typeface="Times New Roman"/>
                          <a:cs typeface="Times New Roman" pitchFamily="18" charset="0"/>
                        </a:rPr>
                        <a:t>Rs</a:t>
                      </a:r>
                      <a:r>
                        <a:rPr lang="en-US" sz="2000" dirty="0" smtClean="0">
                          <a:latin typeface="+mn-lt"/>
                          <a:ea typeface="Times New Roman"/>
                          <a:cs typeface="Times New Roman" pitchFamily="18" charset="0"/>
                        </a:rPr>
                        <a:t>. </a:t>
                      </a:r>
                      <a:r>
                        <a:rPr lang="en-US" sz="2000" b="1" dirty="0" smtClean="0">
                          <a:latin typeface="+mn-lt"/>
                          <a:ea typeface="Times New Roman"/>
                          <a:cs typeface="Times New Roman" pitchFamily="18" charset="0"/>
                        </a:rPr>
                        <a:t>98.50 Lakhs</a:t>
                      </a:r>
                      <a:endParaRPr lang="en-US" sz="2000" dirty="0" smtClean="0">
                        <a:latin typeface="+mn-lt"/>
                        <a:ea typeface="Times New Roman"/>
                        <a:cs typeface="Times New Roman" pitchFamily="18" charset="0"/>
                      </a:endParaRPr>
                    </a:p>
                  </a:txBody>
                  <a:tcPr marL="68580" marR="68580" marT="0" marB="0" anchor="b"/>
                </a:tc>
                <a:extLst>
                  <a:ext uri="{0D108BD9-81ED-4DB2-BD59-A6C34878D82A}">
                    <a16:rowId xmlns:a16="http://schemas.microsoft.com/office/drawing/2014/main" xmlns="" val="10009"/>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8" name="Picture 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0967" name="Text Box 7"/>
          <p:cNvSpPr txBox="1">
            <a:spLocks noChangeArrowheads="1"/>
          </p:cNvSpPr>
          <p:nvPr/>
        </p:nvSpPr>
        <p:spPr bwMode="auto">
          <a:xfrm>
            <a:off x="2895600" y="2133600"/>
            <a:ext cx="3429000" cy="701675"/>
          </a:xfrm>
          <a:prstGeom prst="rect">
            <a:avLst/>
          </a:prstGeom>
          <a:noFill/>
          <a:ln w="9525">
            <a:noFill/>
            <a:miter lim="800000"/>
            <a:headEnd/>
            <a:tailEnd/>
          </a:ln>
          <a:effectLst/>
        </p:spPr>
        <p:txBody>
          <a:bodyPr>
            <a:spAutoFit/>
          </a:bodyPr>
          <a:lstStyle/>
          <a:p>
            <a:pPr>
              <a:spcBef>
                <a:spcPct val="50000"/>
              </a:spcBef>
            </a:pPr>
            <a:r>
              <a:rPr lang="en-US" sz="4000" b="1" dirty="0">
                <a:solidFill>
                  <a:srgbClr val="009900"/>
                </a:solidFill>
                <a:latin typeface="Times New Roman" pitchFamily="18" charset="0"/>
              </a:rPr>
              <a:t>THANK YOU</a:t>
            </a:r>
            <a:endParaRPr lang="en-IN" sz="4000" b="1" dirty="0">
              <a:solidFill>
                <a:srgbClr val="009900"/>
              </a:solidFill>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621756647"/>
              </p:ext>
            </p:extLst>
          </p:nvPr>
        </p:nvGraphicFramePr>
        <p:xfrm>
          <a:off x="1600200" y="1143000"/>
          <a:ext cx="6096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438400" y="228600"/>
            <a:ext cx="4419600" cy="523220"/>
          </a:xfrm>
          <a:prstGeom prst="rect">
            <a:avLst/>
          </a:prstGeom>
          <a:solidFill>
            <a:schemeClr val="accent1">
              <a:lumMod val="75000"/>
            </a:schemeClr>
          </a:solidFill>
        </p:spPr>
        <p:txBody>
          <a:bodyPr wrap="square">
            <a:spAutoFit/>
          </a:bodyPr>
          <a:lstStyle/>
          <a:p>
            <a:pPr algn="ctr">
              <a:defRPr/>
            </a:pPr>
            <a:r>
              <a:rPr lang="en-US" sz="2800" b="1" dirty="0" smtClean="0">
                <a:solidFill>
                  <a:schemeClr val="bg1"/>
                </a:solidFill>
                <a:latin typeface="+mj-lt"/>
                <a:cs typeface="Times New Roman" pitchFamily="18" charset="0"/>
              </a:rPr>
              <a:t>Management Structure</a:t>
            </a:r>
            <a:endParaRPr lang="en-US" sz="2800" b="1" dirty="0">
              <a:solidFill>
                <a:schemeClr val="bg1"/>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300037"/>
            <a:ext cx="3886200" cy="523220"/>
          </a:xfrm>
          <a:prstGeom prst="rect">
            <a:avLst/>
          </a:prstGeom>
          <a:solidFill>
            <a:schemeClr val="accent4">
              <a:lumMod val="75000"/>
            </a:schemeClr>
          </a:solidFill>
        </p:spPr>
        <p:txBody>
          <a:bodyPr wrap="square">
            <a:spAutoFit/>
          </a:bodyPr>
          <a:lstStyle/>
          <a:p>
            <a:pPr algn="ctr">
              <a:defRPr/>
            </a:pPr>
            <a:r>
              <a:rPr lang="en-US" sz="2800" b="1" dirty="0" smtClean="0">
                <a:solidFill>
                  <a:schemeClr val="bg1"/>
                </a:solidFill>
                <a:latin typeface="Times New Roman" pitchFamily="18" charset="0"/>
                <a:cs typeface="Times New Roman" pitchFamily="18" charset="0"/>
              </a:rPr>
              <a:t>FUND FLOW</a:t>
            </a:r>
            <a:endParaRPr lang="en-US" sz="2800" b="1" dirty="0">
              <a:solidFill>
                <a:schemeClr val="bg1"/>
              </a:solidFill>
              <a:latin typeface="Times New Roman" pitchFamily="18" charset="0"/>
              <a:cs typeface="Times New Roman" pitchFamily="18" charset="0"/>
            </a:endParaRPr>
          </a:p>
        </p:txBody>
      </p:sp>
      <p:graphicFrame>
        <p:nvGraphicFramePr>
          <p:cNvPr id="22" name="Diagram 21"/>
          <p:cNvGraphicFramePr/>
          <p:nvPr>
            <p:extLst>
              <p:ext uri="{D42A27DB-BD31-4B8C-83A1-F6EECF244321}">
                <p14:modId xmlns:p14="http://schemas.microsoft.com/office/powerpoint/2010/main" val="2201117190"/>
              </p:ext>
            </p:extLst>
          </p:nvPr>
        </p:nvGraphicFramePr>
        <p:xfrm>
          <a:off x="2743200" y="1371600"/>
          <a:ext cx="3657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89504512"/>
              </p:ext>
            </p:extLst>
          </p:nvPr>
        </p:nvGraphicFramePr>
        <p:xfrm>
          <a:off x="1447800" y="1219200"/>
          <a:ext cx="6324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Box 15"/>
          <p:cNvSpPr txBox="1">
            <a:spLocks noChangeArrowheads="1"/>
          </p:cNvSpPr>
          <p:nvPr/>
        </p:nvSpPr>
        <p:spPr bwMode="auto">
          <a:xfrm>
            <a:off x="1371600" y="304800"/>
            <a:ext cx="6477000" cy="523220"/>
          </a:xfrm>
          <a:prstGeom prst="rect">
            <a:avLst/>
          </a:prstGeom>
          <a:solidFill>
            <a:srgbClr val="4A9297"/>
          </a:solidFill>
          <a:ln w="9525">
            <a:noFill/>
            <a:miter lim="800000"/>
            <a:headEnd/>
            <a:tailEnd/>
          </a:ln>
        </p:spPr>
        <p:txBody>
          <a:bodyPr>
            <a:spAutoFit/>
          </a:bodyPr>
          <a:lstStyle/>
          <a:p>
            <a:pPr algn="ctr">
              <a:spcBef>
                <a:spcPct val="50000"/>
              </a:spcBef>
            </a:pPr>
            <a:r>
              <a:rPr lang="en-US" sz="2800" b="1" dirty="0">
                <a:solidFill>
                  <a:srgbClr val="FFFFFF"/>
                </a:solidFill>
                <a:latin typeface="+mj-lt"/>
              </a:rPr>
              <a:t>FLOW OF FOOD GRAINS (RICE)</a:t>
            </a:r>
            <a:endParaRPr lang="en-IN" sz="2800" b="1" dirty="0">
              <a:solidFill>
                <a:srgbClr val="FFFFFF"/>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357290" y="4143380"/>
            <a:ext cx="6629401" cy="461665"/>
          </a:xfrm>
          <a:prstGeom prst="rect">
            <a:avLst/>
          </a:prstGeom>
          <a:solidFill>
            <a:schemeClr val="accent5">
              <a:lumMod val="75000"/>
            </a:schemeClr>
          </a:solidFill>
        </p:spPr>
        <p:txBody>
          <a:bodyPr wrap="square">
            <a:spAutoFit/>
          </a:bodyPr>
          <a:lstStyle/>
          <a:p>
            <a:pPr>
              <a:defRPr/>
            </a:pPr>
            <a:r>
              <a:rPr lang="en-US" sz="2400" b="1" dirty="0">
                <a:solidFill>
                  <a:schemeClr val="bg1"/>
                </a:solidFill>
                <a:latin typeface="Times New Roman" pitchFamily="18" charset="0"/>
                <a:cs typeface="Times New Roman" pitchFamily="18" charset="0"/>
              </a:rPr>
              <a:t>PER UNIT COOKING COST DURING </a:t>
            </a:r>
            <a:r>
              <a:rPr lang="en-US" sz="2400" b="1" dirty="0" smtClean="0">
                <a:solidFill>
                  <a:schemeClr val="bg1"/>
                </a:solidFill>
                <a:latin typeface="Times New Roman" pitchFamily="18" charset="0"/>
                <a:cs typeface="Times New Roman" pitchFamily="18" charset="0"/>
              </a:rPr>
              <a:t>2019-20</a:t>
            </a:r>
            <a:endParaRPr lang="en-US" sz="2400" b="1" dirty="0">
              <a:solidFill>
                <a:schemeClr val="bg1"/>
              </a:solidFill>
              <a:latin typeface="Times New Roman" pitchFamily="18" charset="0"/>
              <a:cs typeface="Times New Roman" pitchFamily="18" charset="0"/>
            </a:endParaRPr>
          </a:p>
        </p:txBody>
      </p:sp>
      <p:graphicFrame>
        <p:nvGraphicFramePr>
          <p:cNvPr id="14422" name="Group 86"/>
          <p:cNvGraphicFramePr>
            <a:graphicFrameLocks noGrp="1"/>
          </p:cNvGraphicFramePr>
          <p:nvPr>
            <p:extLst>
              <p:ext uri="{D42A27DB-BD31-4B8C-83A1-F6EECF244321}">
                <p14:modId xmlns:p14="http://schemas.microsoft.com/office/powerpoint/2010/main" val="388667247"/>
              </p:ext>
            </p:extLst>
          </p:nvPr>
        </p:nvGraphicFramePr>
        <p:xfrm>
          <a:off x="1357290" y="4714884"/>
          <a:ext cx="6609072" cy="1493520"/>
        </p:xfrm>
        <a:graphic>
          <a:graphicData uri="http://schemas.openxmlformats.org/drawingml/2006/table">
            <a:tbl>
              <a:tblPr/>
              <a:tblGrid>
                <a:gridCol w="1746212">
                  <a:extLst>
                    <a:ext uri="{9D8B030D-6E8A-4147-A177-3AD203B41FA5}">
                      <a16:colId xmlns:a16="http://schemas.microsoft.com/office/drawing/2014/main" xmlns="" val="20000"/>
                    </a:ext>
                  </a:extLst>
                </a:gridCol>
                <a:gridCol w="1690814">
                  <a:extLst>
                    <a:ext uri="{9D8B030D-6E8A-4147-A177-3AD203B41FA5}">
                      <a16:colId xmlns:a16="http://schemas.microsoft.com/office/drawing/2014/main" xmlns="" val="20001"/>
                    </a:ext>
                  </a:extLst>
                </a:gridCol>
                <a:gridCol w="1893687">
                  <a:extLst>
                    <a:ext uri="{9D8B030D-6E8A-4147-A177-3AD203B41FA5}">
                      <a16:colId xmlns:a16="http://schemas.microsoft.com/office/drawing/2014/main" xmlns="" val="20002"/>
                    </a:ext>
                  </a:extLst>
                </a:gridCol>
                <a:gridCol w="1278359">
                  <a:extLst>
                    <a:ext uri="{9D8B030D-6E8A-4147-A177-3AD203B41FA5}">
                      <a16:colId xmlns:a16="http://schemas.microsoft.com/office/drawing/2014/main" xmlns="" val="20003"/>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mn-lt"/>
                        </a:rPr>
                        <a:t>Stage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mn-lt"/>
                        </a:rPr>
                        <a:t>Central Share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mn-lt"/>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mn-lt"/>
                        </a:rPr>
                        <a:t> UT Contribution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mn-lt"/>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cs typeface="Times New Roman" pitchFamily="18" charset="0"/>
                        </a:rPr>
                        <a:t>Primary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cs typeface="Times New Roman" pitchFamily="18" charset="0"/>
                        </a:rPr>
                        <a:t>Rs. 4.48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cs typeface="Times New Roman" pitchFamily="18" charset="0"/>
                        </a:rPr>
                        <a:t>Rs. 6.00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cs typeface="Times New Roman" pitchFamily="18" charset="0"/>
                        </a:rPr>
                        <a:t>Rs.</a:t>
                      </a:r>
                      <a:r>
                        <a:rPr kumimoji="0" lang="en-US" sz="2000" b="1" i="0" u="none" strike="noStrike" cap="none" normalizeH="0" baseline="0" dirty="0" smtClean="0">
                          <a:ln>
                            <a:noFill/>
                          </a:ln>
                          <a:solidFill>
                            <a:srgbClr val="000000"/>
                          </a:solidFill>
                          <a:effectLst/>
                          <a:latin typeface="+mn-lt"/>
                          <a:cs typeface="Times New Roman" pitchFamily="18" charset="0"/>
                        </a:rPr>
                        <a:t> 10.48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cs typeface="Times New Roman" pitchFamily="18" charset="0"/>
                        </a:rPr>
                        <a:t>Upper Primary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cs typeface="Times New Roman" pitchFamily="18" charset="0"/>
                        </a:rPr>
                        <a:t>Rs. 6.71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cs typeface="Times New Roman" pitchFamily="18" charset="0"/>
                        </a:rPr>
                        <a:t>Rs. 6.00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mn-lt"/>
                          <a:cs typeface="Times New Roman" pitchFamily="18" charset="0"/>
                        </a:rPr>
                        <a:t>Rs.</a:t>
                      </a:r>
                      <a:r>
                        <a:rPr kumimoji="0" lang="en-US" sz="2000" b="1" i="0" u="none" strike="noStrike" cap="none" normalizeH="0" baseline="0" dirty="0" smtClean="0">
                          <a:ln>
                            <a:noFill/>
                          </a:ln>
                          <a:solidFill>
                            <a:srgbClr val="000000"/>
                          </a:solidFill>
                          <a:effectLst/>
                          <a:latin typeface="+mn-lt"/>
                          <a:cs typeface="Times New Roman" pitchFamily="18" charset="0"/>
                        </a:rPr>
                        <a:t> 12.71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bl>
          </a:graphicData>
        </a:graphic>
      </p:graphicFrame>
      <p:sp>
        <p:nvSpPr>
          <p:cNvPr id="14" name="TextBox 4"/>
          <p:cNvSpPr txBox="1">
            <a:spLocks noChangeArrowheads="1"/>
          </p:cNvSpPr>
          <p:nvPr/>
        </p:nvSpPr>
        <p:spPr bwMode="auto">
          <a:xfrm>
            <a:off x="357158" y="714356"/>
            <a:ext cx="8610600" cy="461665"/>
          </a:xfrm>
          <a:prstGeom prst="rect">
            <a:avLst/>
          </a:prstGeom>
          <a:solidFill>
            <a:srgbClr val="003366"/>
          </a:solidFill>
          <a:ln w="9525">
            <a:noFill/>
            <a:miter lim="800000"/>
            <a:headEnd/>
            <a:tailEnd/>
          </a:ln>
        </p:spPr>
        <p:txBody>
          <a:bodyPr wrap="square">
            <a:spAutoFit/>
          </a:bodyPr>
          <a:lstStyle/>
          <a:p>
            <a:pPr algn="ctr"/>
            <a:r>
              <a:rPr lang="en-US" sz="2400" b="1" dirty="0">
                <a:solidFill>
                  <a:schemeClr val="bg1"/>
                </a:solidFill>
              </a:rPr>
              <a:t>NUMBER OF INSTITUTIONS COVERED </a:t>
            </a:r>
            <a:r>
              <a:rPr lang="en-US" sz="2400" b="1" dirty="0" smtClean="0">
                <a:solidFill>
                  <a:schemeClr val="bg1"/>
                </a:solidFill>
              </a:rPr>
              <a:t>DURING 2019-20</a:t>
            </a:r>
            <a:endParaRPr lang="en-US" sz="2400" b="1" dirty="0">
              <a:solidFill>
                <a:schemeClr val="bg1"/>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3176051215"/>
              </p:ext>
            </p:extLst>
          </p:nvPr>
        </p:nvGraphicFramePr>
        <p:xfrm>
          <a:off x="714348" y="1500174"/>
          <a:ext cx="7805767" cy="2377440"/>
        </p:xfrm>
        <a:graphic>
          <a:graphicData uri="http://schemas.openxmlformats.org/drawingml/2006/table">
            <a:tbl>
              <a:tblPr firstRow="1" bandRow="1">
                <a:tableStyleId>{21E4AEA4-8DFA-4A89-87EB-49C32662AFE0}</a:tableStyleId>
              </a:tblPr>
              <a:tblGrid>
                <a:gridCol w="2305040">
                  <a:extLst>
                    <a:ext uri="{9D8B030D-6E8A-4147-A177-3AD203B41FA5}">
                      <a16:colId xmlns:a16="http://schemas.microsoft.com/office/drawing/2014/main" xmlns="" val="20000"/>
                    </a:ext>
                  </a:extLst>
                </a:gridCol>
                <a:gridCol w="1285884">
                  <a:extLst>
                    <a:ext uri="{9D8B030D-6E8A-4147-A177-3AD203B41FA5}">
                      <a16:colId xmlns:a16="http://schemas.microsoft.com/office/drawing/2014/main" xmlns="" val="20001"/>
                    </a:ext>
                  </a:extLst>
                </a:gridCol>
                <a:gridCol w="1715643">
                  <a:extLst>
                    <a:ext uri="{9D8B030D-6E8A-4147-A177-3AD203B41FA5}">
                      <a16:colId xmlns:a16="http://schemas.microsoft.com/office/drawing/2014/main" xmlns="" val="20002"/>
                    </a:ext>
                  </a:extLst>
                </a:gridCol>
                <a:gridCol w="1499067">
                  <a:extLst>
                    <a:ext uri="{9D8B030D-6E8A-4147-A177-3AD203B41FA5}">
                      <a16:colId xmlns:a16="http://schemas.microsoft.com/office/drawing/2014/main" xmlns="" val="20003"/>
                    </a:ext>
                  </a:extLst>
                </a:gridCol>
                <a:gridCol w="1000133">
                  <a:extLst>
                    <a:ext uri="{9D8B030D-6E8A-4147-A177-3AD203B41FA5}">
                      <a16:colId xmlns:a16="http://schemas.microsoft.com/office/drawing/2014/main" xmlns="" val="20004"/>
                    </a:ext>
                  </a:extLst>
                </a:gridCol>
              </a:tblGrid>
              <a:tr h="370840">
                <a:tc rowSpan="2">
                  <a:txBody>
                    <a:bodyPr/>
                    <a:lstStyle/>
                    <a:p>
                      <a:pPr algn="ctr"/>
                      <a:endParaRPr lang="en-US" sz="2000" dirty="0" smtClean="0"/>
                    </a:p>
                    <a:p>
                      <a:pPr algn="ctr"/>
                      <a:r>
                        <a:rPr lang="en-US" sz="2000" dirty="0" smtClean="0"/>
                        <a:t>District</a:t>
                      </a:r>
                      <a:endParaRPr lang="en-US" sz="2000" b="1" dirty="0"/>
                    </a:p>
                  </a:txBody>
                  <a:tcPr>
                    <a:solidFill>
                      <a:schemeClr val="tx2">
                        <a:lumMod val="60000"/>
                        <a:lumOff val="40000"/>
                      </a:schemeClr>
                    </a:solidFill>
                  </a:tcPr>
                </a:tc>
                <a:tc gridSpan="4">
                  <a:txBody>
                    <a:bodyPr/>
                    <a:lstStyle/>
                    <a:p>
                      <a:pPr algn="ctr"/>
                      <a:r>
                        <a:rPr lang="en-US" sz="2000" dirty="0" smtClean="0"/>
                        <a:t>Number</a:t>
                      </a:r>
                      <a:r>
                        <a:rPr lang="en-US" sz="2000" baseline="0" dirty="0" smtClean="0"/>
                        <a:t> of Schools</a:t>
                      </a:r>
                      <a:endParaRPr lang="en-US" sz="2000" b="1" dirty="0"/>
                    </a:p>
                  </a:txBody>
                  <a:tcPr>
                    <a:solidFill>
                      <a:schemeClr val="tx2">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0840">
                <a:tc vMerge="1">
                  <a:txBody>
                    <a:bodyPr/>
                    <a:lstStyle/>
                    <a:p>
                      <a:endParaRPr lang="en-US" dirty="0"/>
                    </a:p>
                  </a:txBody>
                  <a:tcPr/>
                </a:tc>
                <a:tc>
                  <a:txBody>
                    <a:bodyPr/>
                    <a:lstStyle/>
                    <a:p>
                      <a:pPr algn="ctr"/>
                      <a:r>
                        <a:rPr lang="en-US" sz="2000" b="1" dirty="0" smtClean="0">
                          <a:solidFill>
                            <a:schemeClr val="bg1"/>
                          </a:solidFill>
                        </a:rPr>
                        <a:t>Govt.</a:t>
                      </a:r>
                      <a:endParaRPr lang="en-US" sz="2000" b="1" dirty="0">
                        <a:solidFill>
                          <a:schemeClr val="bg1"/>
                        </a:solidFill>
                      </a:endParaRPr>
                    </a:p>
                  </a:txBody>
                  <a:tcPr>
                    <a:solidFill>
                      <a:schemeClr val="tx2">
                        <a:lumMod val="60000"/>
                        <a:lumOff val="40000"/>
                      </a:schemeClr>
                    </a:solidFill>
                  </a:tcPr>
                </a:tc>
                <a:tc>
                  <a:txBody>
                    <a:bodyPr/>
                    <a:lstStyle/>
                    <a:p>
                      <a:pPr algn="ctr"/>
                      <a:r>
                        <a:rPr lang="en-US" sz="2000" b="1" dirty="0" smtClean="0">
                          <a:solidFill>
                            <a:schemeClr val="bg1"/>
                          </a:solidFill>
                        </a:rPr>
                        <a:t>Govt. Aided</a:t>
                      </a:r>
                      <a:endParaRPr lang="en-US" sz="2000" b="1" dirty="0">
                        <a:solidFill>
                          <a:schemeClr val="bg1"/>
                        </a:solidFill>
                      </a:endParaRPr>
                    </a:p>
                  </a:txBody>
                  <a:tcPr>
                    <a:solidFill>
                      <a:schemeClr val="tx2">
                        <a:lumMod val="60000"/>
                        <a:lumOff val="40000"/>
                      </a:schemeClr>
                    </a:solidFill>
                  </a:tcPr>
                </a:tc>
                <a:tc>
                  <a:txBody>
                    <a:bodyPr/>
                    <a:lstStyle/>
                    <a:p>
                      <a:pPr algn="ctr"/>
                      <a:r>
                        <a:rPr lang="en-US" sz="2000" b="1" dirty="0" smtClean="0">
                          <a:solidFill>
                            <a:schemeClr val="bg1"/>
                          </a:solidFill>
                        </a:rPr>
                        <a:t>Local Body</a:t>
                      </a:r>
                      <a:endParaRPr lang="en-US" sz="2000" b="1" dirty="0">
                        <a:solidFill>
                          <a:schemeClr val="bg1"/>
                        </a:solidFill>
                      </a:endParaRPr>
                    </a:p>
                  </a:txBody>
                  <a:tcPr>
                    <a:solidFill>
                      <a:schemeClr val="tx2">
                        <a:lumMod val="60000"/>
                        <a:lumOff val="40000"/>
                      </a:schemeClr>
                    </a:solidFill>
                  </a:tcPr>
                </a:tc>
                <a:tc>
                  <a:txBody>
                    <a:bodyPr/>
                    <a:lstStyle/>
                    <a:p>
                      <a:pPr algn="ctr"/>
                      <a:r>
                        <a:rPr lang="en-US" sz="2000" b="1" dirty="0" smtClean="0">
                          <a:solidFill>
                            <a:schemeClr val="bg1"/>
                          </a:solidFill>
                        </a:rPr>
                        <a:t>Total</a:t>
                      </a:r>
                      <a:endParaRPr lang="en-US" sz="2000" b="1" dirty="0">
                        <a:solidFill>
                          <a:schemeClr val="bg1"/>
                        </a:solidFill>
                      </a:endParaRPr>
                    </a:p>
                  </a:txBody>
                  <a:tcPr>
                    <a:solidFill>
                      <a:schemeClr val="tx2">
                        <a:lumMod val="60000"/>
                        <a:lumOff val="40000"/>
                      </a:schemeClr>
                    </a:solidFill>
                  </a:tcPr>
                </a:tc>
                <a:extLst>
                  <a:ext uri="{0D108BD9-81ED-4DB2-BD59-A6C34878D82A}">
                    <a16:rowId xmlns:a16="http://schemas.microsoft.com/office/drawing/2014/main" xmlns="" val="10001"/>
                  </a:ext>
                </a:extLst>
              </a:tr>
              <a:tr h="370840">
                <a:tc>
                  <a:txBody>
                    <a:bodyPr/>
                    <a:lstStyle/>
                    <a:p>
                      <a:r>
                        <a:rPr lang="en-US" sz="2000" dirty="0" smtClean="0"/>
                        <a:t>South</a:t>
                      </a:r>
                      <a:r>
                        <a:rPr lang="en-US" sz="2000" baseline="0" dirty="0" smtClean="0"/>
                        <a:t> Andaman</a:t>
                      </a:r>
                      <a:endParaRPr lang="en-US" sz="2000" dirty="0"/>
                    </a:p>
                  </a:txBody>
                  <a:tcPr/>
                </a:tc>
                <a:tc>
                  <a:txBody>
                    <a:bodyPr/>
                    <a:lstStyle/>
                    <a:p>
                      <a:pPr algn="ctr"/>
                      <a:r>
                        <a:rPr lang="en-US" sz="2000" dirty="0" smtClean="0"/>
                        <a:t>112</a:t>
                      </a:r>
                      <a:endParaRPr lang="en-US" sz="2000" dirty="0"/>
                    </a:p>
                  </a:txBody>
                  <a:tcPr/>
                </a:tc>
                <a:tc>
                  <a:txBody>
                    <a:bodyPr/>
                    <a:lstStyle/>
                    <a:p>
                      <a:pPr algn="ctr"/>
                      <a:r>
                        <a:rPr lang="en-US" sz="2000" dirty="0" smtClean="0"/>
                        <a:t>02</a:t>
                      </a:r>
                      <a:endParaRPr lang="en-US" sz="2000" dirty="0"/>
                    </a:p>
                  </a:txBody>
                  <a:tcPr/>
                </a:tc>
                <a:tc>
                  <a:txBody>
                    <a:bodyPr/>
                    <a:lstStyle/>
                    <a:p>
                      <a:pPr algn="ctr"/>
                      <a:r>
                        <a:rPr lang="en-US" sz="2000" dirty="0" smtClean="0"/>
                        <a:t> 02</a:t>
                      </a:r>
                      <a:endParaRPr lang="en-US" sz="2000" dirty="0">
                        <a:latin typeface="Arial" pitchFamily="34" charset="0"/>
                        <a:cs typeface="Arial" pitchFamily="34" charset="0"/>
                      </a:endParaRPr>
                    </a:p>
                  </a:txBody>
                  <a:tcPr/>
                </a:tc>
                <a:tc>
                  <a:txBody>
                    <a:bodyPr/>
                    <a:lstStyle/>
                    <a:p>
                      <a:pPr algn="ctr"/>
                      <a:r>
                        <a:rPr lang="en-US" sz="2000" dirty="0" smtClean="0"/>
                        <a:t>116</a:t>
                      </a:r>
                      <a:endParaRPr lang="en-US" sz="2000" dirty="0"/>
                    </a:p>
                  </a:txBody>
                  <a:tcPr/>
                </a:tc>
                <a:extLst>
                  <a:ext uri="{0D108BD9-81ED-4DB2-BD59-A6C34878D82A}">
                    <a16:rowId xmlns:a16="http://schemas.microsoft.com/office/drawing/2014/main" xmlns="" val="10002"/>
                  </a:ext>
                </a:extLst>
              </a:tr>
              <a:tr h="370840">
                <a:tc>
                  <a:txBody>
                    <a:bodyPr/>
                    <a:lstStyle/>
                    <a:p>
                      <a:r>
                        <a:rPr lang="en-US" sz="2000" dirty="0" smtClean="0"/>
                        <a:t>N &amp; M Andaman</a:t>
                      </a:r>
                      <a:endParaRPr lang="en-US" sz="2000" dirty="0"/>
                    </a:p>
                  </a:txBody>
                  <a:tcPr/>
                </a:tc>
                <a:tc>
                  <a:txBody>
                    <a:bodyPr/>
                    <a:lstStyle/>
                    <a:p>
                      <a:pPr algn="ctr"/>
                      <a:r>
                        <a:rPr lang="en-US" sz="2000" dirty="0" smtClean="0"/>
                        <a:t>157</a:t>
                      </a:r>
                      <a:endParaRPr lang="en-US" sz="2000" dirty="0"/>
                    </a:p>
                  </a:txBody>
                  <a:tcPr/>
                </a:tc>
                <a:tc>
                  <a:txBody>
                    <a:bodyPr/>
                    <a:lstStyle/>
                    <a:p>
                      <a:pPr algn="ctr"/>
                      <a:r>
                        <a:rPr lang="en-US" sz="2000" dirty="0" smtClean="0"/>
                        <a:t>00</a:t>
                      </a:r>
                      <a:endParaRPr lang="en-US" sz="2000" dirty="0"/>
                    </a:p>
                  </a:txBody>
                  <a:tcPr/>
                </a:tc>
                <a:tc>
                  <a:txBody>
                    <a:bodyPr/>
                    <a:lstStyle/>
                    <a:p>
                      <a:pPr algn="ctr"/>
                      <a:r>
                        <a:rPr lang="en-US" sz="2000" dirty="0" smtClean="0"/>
                        <a:t>04</a:t>
                      </a:r>
                      <a:endParaRPr lang="en-US" sz="2000" dirty="0"/>
                    </a:p>
                  </a:txBody>
                  <a:tcPr/>
                </a:tc>
                <a:tc>
                  <a:txBody>
                    <a:bodyPr/>
                    <a:lstStyle/>
                    <a:p>
                      <a:pPr algn="ctr"/>
                      <a:r>
                        <a:rPr lang="en-US" sz="2000" dirty="0" smtClean="0"/>
                        <a:t>161</a:t>
                      </a:r>
                      <a:endParaRPr lang="en-US" sz="2000" dirty="0"/>
                    </a:p>
                  </a:txBody>
                  <a:tcPr/>
                </a:tc>
                <a:extLst>
                  <a:ext uri="{0D108BD9-81ED-4DB2-BD59-A6C34878D82A}">
                    <a16:rowId xmlns:a16="http://schemas.microsoft.com/office/drawing/2014/main" xmlns="" val="10003"/>
                  </a:ext>
                </a:extLst>
              </a:tr>
              <a:tr h="370840">
                <a:tc>
                  <a:txBody>
                    <a:bodyPr/>
                    <a:lstStyle/>
                    <a:p>
                      <a:r>
                        <a:rPr lang="en-US" sz="2000" dirty="0" smtClean="0"/>
                        <a:t>Nicobar </a:t>
                      </a:r>
                      <a:endParaRPr lang="en-US" sz="2000" dirty="0"/>
                    </a:p>
                  </a:txBody>
                  <a:tcPr/>
                </a:tc>
                <a:tc>
                  <a:txBody>
                    <a:bodyPr/>
                    <a:lstStyle/>
                    <a:p>
                      <a:pPr algn="ctr"/>
                      <a:r>
                        <a:rPr lang="en-US" sz="2000" dirty="0" smtClean="0"/>
                        <a:t>55</a:t>
                      </a:r>
                      <a:endParaRPr lang="en-US" sz="2000" dirty="0"/>
                    </a:p>
                  </a:txBody>
                  <a:tcPr/>
                </a:tc>
                <a:tc>
                  <a:txBody>
                    <a:bodyPr/>
                    <a:lstStyle/>
                    <a:p>
                      <a:pPr algn="ctr"/>
                      <a:r>
                        <a:rPr lang="en-US" sz="2000" dirty="0" smtClean="0"/>
                        <a:t>00</a:t>
                      </a:r>
                      <a:endParaRPr lang="en-US" sz="2000" dirty="0"/>
                    </a:p>
                  </a:txBody>
                  <a:tcPr/>
                </a:tc>
                <a:tc>
                  <a:txBody>
                    <a:bodyPr/>
                    <a:lstStyle/>
                    <a:p>
                      <a:pPr algn="ctr"/>
                      <a:r>
                        <a:rPr lang="en-US" sz="2000" dirty="0" smtClean="0"/>
                        <a:t>00</a:t>
                      </a:r>
                      <a:endParaRPr lang="en-US" sz="2000" dirty="0"/>
                    </a:p>
                  </a:txBody>
                  <a:tcPr/>
                </a:tc>
                <a:tc>
                  <a:txBody>
                    <a:bodyPr/>
                    <a:lstStyle/>
                    <a:p>
                      <a:pPr algn="ctr"/>
                      <a:r>
                        <a:rPr lang="en-US" sz="2000" dirty="0" smtClean="0"/>
                        <a:t>55</a:t>
                      </a:r>
                      <a:endParaRPr lang="en-US" sz="2000" dirty="0"/>
                    </a:p>
                  </a:txBody>
                  <a:tcPr/>
                </a:tc>
                <a:extLst>
                  <a:ext uri="{0D108BD9-81ED-4DB2-BD59-A6C34878D82A}">
                    <a16:rowId xmlns:a16="http://schemas.microsoft.com/office/drawing/2014/main" xmlns="" val="10004"/>
                  </a:ext>
                </a:extLst>
              </a:tr>
              <a:tr h="370840">
                <a:tc>
                  <a:txBody>
                    <a:bodyPr/>
                    <a:lstStyle/>
                    <a:p>
                      <a:pPr algn="ctr"/>
                      <a:r>
                        <a:rPr lang="en-US" sz="2000" b="1" dirty="0" smtClean="0"/>
                        <a:t>Total</a:t>
                      </a:r>
                      <a:endParaRPr lang="en-US" sz="2000" b="1" dirty="0"/>
                    </a:p>
                  </a:txBody>
                  <a:tcPr/>
                </a:tc>
                <a:tc>
                  <a:txBody>
                    <a:bodyPr/>
                    <a:lstStyle/>
                    <a:p>
                      <a:pPr algn="ctr"/>
                      <a:r>
                        <a:rPr lang="en-US" sz="2000" b="1" dirty="0" smtClean="0"/>
                        <a:t>324</a:t>
                      </a:r>
                      <a:endParaRPr lang="en-US" sz="2000" b="1" dirty="0"/>
                    </a:p>
                  </a:txBody>
                  <a:tcPr/>
                </a:tc>
                <a:tc>
                  <a:txBody>
                    <a:bodyPr/>
                    <a:lstStyle/>
                    <a:p>
                      <a:pPr algn="ctr"/>
                      <a:r>
                        <a:rPr lang="en-US" sz="2000" b="1" dirty="0" smtClean="0"/>
                        <a:t>02</a:t>
                      </a:r>
                      <a:endParaRPr lang="en-US" sz="2000" b="1" dirty="0"/>
                    </a:p>
                  </a:txBody>
                  <a:tcPr/>
                </a:tc>
                <a:tc>
                  <a:txBody>
                    <a:bodyPr/>
                    <a:lstStyle/>
                    <a:p>
                      <a:pPr algn="ctr"/>
                      <a:r>
                        <a:rPr lang="en-US" sz="2000" b="1" dirty="0" smtClean="0"/>
                        <a:t>06</a:t>
                      </a:r>
                      <a:endParaRPr lang="en-US" sz="2000" b="1" dirty="0"/>
                    </a:p>
                  </a:txBody>
                  <a:tcPr/>
                </a:tc>
                <a:tc>
                  <a:txBody>
                    <a:bodyPr/>
                    <a:lstStyle/>
                    <a:p>
                      <a:pPr algn="ctr"/>
                      <a:r>
                        <a:rPr lang="en-US" sz="2000" b="1" dirty="0" smtClean="0"/>
                        <a:t>332</a:t>
                      </a:r>
                      <a:endParaRPr lang="en-US" sz="2000" b="1" dirty="0"/>
                    </a:p>
                  </a:txBody>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3"/>
          <p:cNvSpPr txBox="1">
            <a:spLocks noChangeArrowheads="1"/>
          </p:cNvSpPr>
          <p:nvPr/>
        </p:nvSpPr>
        <p:spPr bwMode="auto">
          <a:xfrm>
            <a:off x="990600" y="990600"/>
            <a:ext cx="7239000" cy="400110"/>
          </a:xfrm>
          <a:prstGeom prst="rect">
            <a:avLst/>
          </a:prstGeom>
          <a:solidFill>
            <a:srgbClr val="003366"/>
          </a:solidFill>
          <a:ln w="9525">
            <a:noFill/>
            <a:miter lim="800000"/>
            <a:headEnd/>
            <a:tailEnd/>
          </a:ln>
        </p:spPr>
        <p:txBody>
          <a:bodyPr wrap="square">
            <a:spAutoFit/>
          </a:bodyPr>
          <a:lstStyle/>
          <a:p>
            <a:pPr algn="ctr"/>
            <a:r>
              <a:rPr lang="en-US" sz="2000" b="1" dirty="0">
                <a:solidFill>
                  <a:schemeClr val="bg1"/>
                </a:solidFill>
              </a:rPr>
              <a:t>Average number of children availed </a:t>
            </a:r>
            <a:r>
              <a:rPr lang="en-US" sz="2000" b="1" dirty="0" smtClean="0">
                <a:solidFill>
                  <a:schemeClr val="bg1"/>
                </a:solidFill>
              </a:rPr>
              <a:t>MDM</a:t>
            </a:r>
            <a:endParaRPr lang="en-US" sz="2000" b="1" dirty="0">
              <a:solidFill>
                <a:schemeClr val="bg1"/>
              </a:solidFill>
            </a:endParaRPr>
          </a:p>
        </p:txBody>
      </p:sp>
      <p:graphicFrame>
        <p:nvGraphicFramePr>
          <p:cNvPr id="9" name="Chart 9"/>
          <p:cNvGraphicFramePr>
            <a:graphicFrameLocks/>
          </p:cNvGraphicFramePr>
          <p:nvPr>
            <p:extLst>
              <p:ext uri="{D42A27DB-BD31-4B8C-83A1-F6EECF244321}">
                <p14:modId xmlns:p14="http://schemas.microsoft.com/office/powerpoint/2010/main" val="3192621667"/>
              </p:ext>
            </p:extLst>
          </p:nvPr>
        </p:nvGraphicFramePr>
        <p:xfrm>
          <a:off x="609600" y="1569423"/>
          <a:ext cx="7924800" cy="29094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82083220"/>
              </p:ext>
            </p:extLst>
          </p:nvPr>
        </p:nvGraphicFramePr>
        <p:xfrm>
          <a:off x="1219200" y="4572000"/>
          <a:ext cx="7162799" cy="1889760"/>
        </p:xfrm>
        <a:graphic>
          <a:graphicData uri="http://schemas.openxmlformats.org/drawingml/2006/table">
            <a:tbl>
              <a:tblPr firstRow="1" bandRow="1">
                <a:tableStyleId>{7DF18680-E054-41AD-8BC1-D1AEF772440D}</a:tableStyleId>
              </a:tblPr>
              <a:tblGrid>
                <a:gridCol w="1781164">
                  <a:extLst>
                    <a:ext uri="{9D8B030D-6E8A-4147-A177-3AD203B41FA5}">
                      <a16:colId xmlns:a16="http://schemas.microsoft.com/office/drawing/2014/main" xmlns="" val="20000"/>
                    </a:ext>
                  </a:extLst>
                </a:gridCol>
                <a:gridCol w="2443994">
                  <a:extLst>
                    <a:ext uri="{9D8B030D-6E8A-4147-A177-3AD203B41FA5}">
                      <a16:colId xmlns:a16="http://schemas.microsoft.com/office/drawing/2014/main" xmlns="" val="20001"/>
                    </a:ext>
                  </a:extLst>
                </a:gridCol>
                <a:gridCol w="2937641">
                  <a:extLst>
                    <a:ext uri="{9D8B030D-6E8A-4147-A177-3AD203B41FA5}">
                      <a16:colId xmlns:a16="http://schemas.microsoft.com/office/drawing/2014/main" xmlns="" val="20002"/>
                    </a:ext>
                  </a:extLst>
                </a:gridCol>
              </a:tblGrid>
              <a:tr h="301965">
                <a:tc>
                  <a:txBody>
                    <a:bodyPr/>
                    <a:lstStyle/>
                    <a:p>
                      <a:endParaRPr lang="en-US" sz="2000" dirty="0">
                        <a:latin typeface="+mj-lt"/>
                      </a:endParaRPr>
                    </a:p>
                  </a:txBody>
                  <a:tcPr anchor="ctr"/>
                </a:tc>
                <a:tc gridSpan="2">
                  <a:txBody>
                    <a:bodyPr/>
                    <a:lstStyle/>
                    <a:p>
                      <a:pPr algn="ctr"/>
                      <a:r>
                        <a:rPr lang="en-US" sz="2000" dirty="0" smtClean="0">
                          <a:solidFill>
                            <a:schemeClr val="tx1"/>
                          </a:solidFill>
                          <a:latin typeface="+mj-lt"/>
                        </a:rPr>
                        <a:t>Achievement</a:t>
                      </a:r>
                      <a:endParaRPr lang="en-US" sz="2000" dirty="0">
                        <a:solidFill>
                          <a:schemeClr val="tx1"/>
                        </a:solidFill>
                        <a:latin typeface="+mj-lt"/>
                      </a:endParaRPr>
                    </a:p>
                  </a:txBody>
                  <a:tcPr anchor="ctr"/>
                </a:tc>
                <a:tc hMerge="1">
                  <a:txBody>
                    <a:bodyPr/>
                    <a:lstStyle/>
                    <a:p>
                      <a:endParaRPr lang="en-US"/>
                    </a:p>
                  </a:txBody>
                  <a:tcPr/>
                </a:tc>
                <a:extLst>
                  <a:ext uri="{0D108BD9-81ED-4DB2-BD59-A6C34878D82A}">
                    <a16:rowId xmlns:a16="http://schemas.microsoft.com/office/drawing/2014/main" xmlns="" val="10000"/>
                  </a:ext>
                </a:extLst>
              </a:tr>
              <a:tr h="528438">
                <a:tc>
                  <a:txBody>
                    <a:bodyPr/>
                    <a:lstStyle/>
                    <a:p>
                      <a:r>
                        <a:rPr lang="en-US" sz="2000" b="1" dirty="0" smtClean="0">
                          <a:latin typeface="+mj-lt"/>
                          <a:cs typeface="Times New Roman" pitchFamily="18" charset="0"/>
                        </a:rPr>
                        <a:t>Stage</a:t>
                      </a:r>
                      <a:endParaRPr lang="en-US" sz="2000" b="1" dirty="0">
                        <a:latin typeface="+mj-lt"/>
                        <a:cs typeface="Times New Roman" pitchFamily="18" charset="0"/>
                      </a:endParaRPr>
                    </a:p>
                  </a:txBody>
                  <a:tcPr/>
                </a:tc>
                <a:tc>
                  <a:txBody>
                    <a:bodyPr/>
                    <a:lstStyle/>
                    <a:p>
                      <a:pPr algn="ctr"/>
                      <a:r>
                        <a:rPr lang="en-US" sz="2000" b="1" dirty="0" smtClean="0">
                          <a:latin typeface="+mj-lt"/>
                          <a:cs typeface="Times New Roman" pitchFamily="18" charset="0"/>
                        </a:rPr>
                        <a:t>% coverage</a:t>
                      </a:r>
                      <a:r>
                        <a:rPr lang="en-US" sz="2000" b="1" baseline="0" dirty="0" smtClean="0">
                          <a:latin typeface="+mj-lt"/>
                          <a:cs typeface="Times New Roman" pitchFamily="18" charset="0"/>
                        </a:rPr>
                        <a:t>  against enrolment</a:t>
                      </a:r>
                      <a:endParaRPr lang="en-US" sz="2000" b="1" dirty="0">
                        <a:latin typeface="+mj-lt"/>
                        <a:cs typeface="Times New Roman" pitchFamily="18" charset="0"/>
                      </a:endParaRPr>
                    </a:p>
                  </a:txBody>
                  <a:tcPr/>
                </a:tc>
                <a:tc>
                  <a:txBody>
                    <a:bodyPr/>
                    <a:lstStyle/>
                    <a:p>
                      <a:pPr algn="ctr"/>
                      <a:r>
                        <a:rPr lang="en-US" sz="2000" b="1" dirty="0" smtClean="0">
                          <a:latin typeface="+mj-lt"/>
                          <a:cs typeface="Times New Roman" pitchFamily="18" charset="0"/>
                        </a:rPr>
                        <a:t>% coverage against </a:t>
                      </a:r>
                    </a:p>
                    <a:p>
                      <a:pPr algn="ctr"/>
                      <a:r>
                        <a:rPr lang="en-US" sz="2000" b="1" dirty="0" smtClean="0">
                          <a:latin typeface="+mj-lt"/>
                          <a:cs typeface="Times New Roman" pitchFamily="18" charset="0"/>
                        </a:rPr>
                        <a:t>PAB approval</a:t>
                      </a:r>
                      <a:endParaRPr lang="en-US" sz="2000" b="1" dirty="0">
                        <a:latin typeface="+mj-lt"/>
                        <a:cs typeface="Times New Roman" pitchFamily="18" charset="0"/>
                      </a:endParaRPr>
                    </a:p>
                  </a:txBody>
                  <a:tcPr/>
                </a:tc>
                <a:extLst>
                  <a:ext uri="{0D108BD9-81ED-4DB2-BD59-A6C34878D82A}">
                    <a16:rowId xmlns:a16="http://schemas.microsoft.com/office/drawing/2014/main" xmlns="" val="10001"/>
                  </a:ext>
                </a:extLst>
              </a:tr>
              <a:tr h="306159">
                <a:tc>
                  <a:txBody>
                    <a:bodyPr/>
                    <a:lstStyle/>
                    <a:p>
                      <a:r>
                        <a:rPr lang="en-US" sz="2000" dirty="0" smtClean="0">
                          <a:latin typeface="+mj-lt"/>
                          <a:cs typeface="Times New Roman" pitchFamily="18" charset="0"/>
                        </a:rPr>
                        <a:t>Primary</a:t>
                      </a:r>
                      <a:endParaRPr lang="en-US" sz="2000" dirty="0">
                        <a:latin typeface="+mj-lt"/>
                        <a:cs typeface="Times New Roman" pitchFamily="18" charset="0"/>
                      </a:endParaRPr>
                    </a:p>
                  </a:txBody>
                  <a:tcPr/>
                </a:tc>
                <a:tc>
                  <a:txBody>
                    <a:bodyPr/>
                    <a:lstStyle/>
                    <a:p>
                      <a:pPr algn="ctr"/>
                      <a:r>
                        <a:rPr lang="en-US" sz="2000" dirty="0" smtClean="0">
                          <a:latin typeface="+mj-lt"/>
                          <a:cs typeface="Times New Roman" pitchFamily="18" charset="0"/>
                        </a:rPr>
                        <a:t>78.11 %</a:t>
                      </a:r>
                      <a:endParaRPr lang="en-US" sz="2000" dirty="0">
                        <a:latin typeface="+mj-lt"/>
                        <a:cs typeface="Times New Roman" pitchFamily="18" charset="0"/>
                      </a:endParaRPr>
                    </a:p>
                  </a:txBody>
                  <a:tcPr/>
                </a:tc>
                <a:tc>
                  <a:txBody>
                    <a:bodyPr/>
                    <a:lstStyle/>
                    <a:p>
                      <a:pPr algn="ctr"/>
                      <a:r>
                        <a:rPr lang="en-US" sz="2000" dirty="0" smtClean="0">
                          <a:latin typeface="+mj-lt"/>
                          <a:cs typeface="Times New Roman" pitchFamily="18" charset="0"/>
                        </a:rPr>
                        <a:t>100.98 %</a:t>
                      </a:r>
                      <a:endParaRPr lang="en-US" sz="2000" dirty="0">
                        <a:latin typeface="+mj-lt"/>
                        <a:cs typeface="Times New Roman" pitchFamily="18" charset="0"/>
                      </a:endParaRPr>
                    </a:p>
                  </a:txBody>
                  <a:tcPr/>
                </a:tc>
                <a:extLst>
                  <a:ext uri="{0D108BD9-81ED-4DB2-BD59-A6C34878D82A}">
                    <a16:rowId xmlns:a16="http://schemas.microsoft.com/office/drawing/2014/main" xmlns="" val="10002"/>
                  </a:ext>
                </a:extLst>
              </a:tr>
              <a:tr h="306159">
                <a:tc>
                  <a:txBody>
                    <a:bodyPr/>
                    <a:lstStyle/>
                    <a:p>
                      <a:r>
                        <a:rPr lang="en-US" sz="2000" dirty="0" smtClean="0">
                          <a:latin typeface="+mj-lt"/>
                          <a:cs typeface="Times New Roman" pitchFamily="18" charset="0"/>
                        </a:rPr>
                        <a:t>Upper Primary</a:t>
                      </a:r>
                      <a:endParaRPr lang="en-US" sz="2000" dirty="0">
                        <a:latin typeface="+mj-lt"/>
                        <a:cs typeface="Times New Roman" pitchFamily="18" charset="0"/>
                      </a:endParaRPr>
                    </a:p>
                  </a:txBody>
                  <a:tcPr/>
                </a:tc>
                <a:tc>
                  <a:txBody>
                    <a:bodyPr/>
                    <a:lstStyle/>
                    <a:p>
                      <a:pPr algn="ctr"/>
                      <a:r>
                        <a:rPr lang="en-US" sz="2000" dirty="0" smtClean="0">
                          <a:latin typeface="+mj-lt"/>
                          <a:cs typeface="Times New Roman" pitchFamily="18" charset="0"/>
                        </a:rPr>
                        <a:t>80.36%</a:t>
                      </a:r>
                      <a:endParaRPr lang="en-US" sz="2000" dirty="0">
                        <a:latin typeface="+mj-lt"/>
                        <a:cs typeface="Times New Roman" pitchFamily="18" charset="0"/>
                      </a:endParaRPr>
                    </a:p>
                  </a:txBody>
                  <a:tcPr/>
                </a:tc>
                <a:tc>
                  <a:txBody>
                    <a:bodyPr/>
                    <a:lstStyle/>
                    <a:p>
                      <a:pPr algn="ctr"/>
                      <a:r>
                        <a:rPr lang="en-US" sz="2000" dirty="0" smtClean="0">
                          <a:latin typeface="+mj-lt"/>
                          <a:cs typeface="Times New Roman" pitchFamily="18" charset="0"/>
                        </a:rPr>
                        <a:t>103.55%</a:t>
                      </a:r>
                      <a:endParaRPr lang="en-US" sz="2000" dirty="0">
                        <a:latin typeface="+mj-lt"/>
                        <a:cs typeface="Times New Roman" pitchFamily="18" charset="0"/>
                      </a:endParaRPr>
                    </a:p>
                  </a:txBody>
                  <a:tcPr/>
                </a:tc>
                <a:extLst>
                  <a:ext uri="{0D108BD9-81ED-4DB2-BD59-A6C34878D82A}">
                    <a16:rowId xmlns:a16="http://schemas.microsoft.com/office/drawing/2014/main" xmlns="" val="10003"/>
                  </a:ext>
                </a:extLst>
              </a:tr>
            </a:tbl>
          </a:graphicData>
        </a:graphic>
      </p:graphicFrame>
      <p:sp>
        <p:nvSpPr>
          <p:cNvPr id="5" name="TextBox 4"/>
          <p:cNvSpPr txBox="1"/>
          <p:nvPr/>
        </p:nvSpPr>
        <p:spPr>
          <a:xfrm>
            <a:off x="381000" y="381000"/>
            <a:ext cx="8382000" cy="400110"/>
          </a:xfrm>
          <a:prstGeom prst="rect">
            <a:avLst/>
          </a:prstGeom>
          <a:noFill/>
        </p:spPr>
        <p:txBody>
          <a:bodyPr wrap="square" rtlCol="0">
            <a:spAutoFit/>
          </a:bodyPr>
          <a:lstStyle/>
          <a:p>
            <a:pPr algn="ctr"/>
            <a:r>
              <a:rPr lang="en-US" sz="2000" b="1" u="sng" dirty="0" smtClean="0"/>
              <a:t>ACHIEVEMENT DURING THE  FY 2019-20 UPTO 31.12.2019</a:t>
            </a:r>
            <a:endParaRPr lang="en-US" sz="2000" b="1" u="sn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57200" y="545068"/>
            <a:ext cx="8153400" cy="430887"/>
          </a:xfrm>
          <a:prstGeom prst="rect">
            <a:avLst/>
          </a:prstGeom>
          <a:solidFill>
            <a:srgbClr val="003366"/>
          </a:solidFill>
          <a:ln w="9525">
            <a:noFill/>
            <a:miter lim="800000"/>
            <a:headEnd/>
            <a:tailEnd/>
          </a:ln>
        </p:spPr>
        <p:txBody>
          <a:bodyPr wrap="square">
            <a:spAutoFit/>
          </a:bodyPr>
          <a:lstStyle/>
          <a:p>
            <a:pPr algn="ctr"/>
            <a:r>
              <a:rPr lang="en-US" sz="2200" b="1" dirty="0">
                <a:solidFill>
                  <a:schemeClr val="bg1"/>
                </a:solidFill>
              </a:rPr>
              <a:t>Allocation &amp; Utilization of Food </a:t>
            </a:r>
            <a:r>
              <a:rPr lang="en-US" sz="2200" b="1" dirty="0" smtClean="0">
                <a:solidFill>
                  <a:schemeClr val="bg1"/>
                </a:solidFill>
              </a:rPr>
              <a:t>grains upto 31.12.2019</a:t>
            </a:r>
            <a:endParaRPr lang="en-US" sz="22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17446369"/>
              </p:ext>
            </p:extLst>
          </p:nvPr>
        </p:nvGraphicFramePr>
        <p:xfrm>
          <a:off x="914400" y="1615440"/>
          <a:ext cx="7543800" cy="249936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1543050">
                  <a:extLst>
                    <a:ext uri="{9D8B030D-6E8A-4147-A177-3AD203B41FA5}">
                      <a16:colId xmlns:a16="http://schemas.microsoft.com/office/drawing/2014/main" xmlns="" val="20002"/>
                    </a:ext>
                  </a:extLst>
                </a:gridCol>
                <a:gridCol w="1885950">
                  <a:extLst>
                    <a:ext uri="{9D8B030D-6E8A-4147-A177-3AD203B41FA5}">
                      <a16:colId xmlns:a16="http://schemas.microsoft.com/office/drawing/2014/main" xmlns="" val="20003"/>
                    </a:ext>
                  </a:extLst>
                </a:gridCol>
              </a:tblGrid>
              <a:tr h="870485">
                <a:tc>
                  <a:txBody>
                    <a:bodyPr/>
                    <a:lstStyle/>
                    <a:p>
                      <a:pPr algn="ctr"/>
                      <a:r>
                        <a:rPr lang="en-US" sz="2000" dirty="0" smtClean="0"/>
                        <a:t>Stage</a:t>
                      </a:r>
                      <a:endParaRPr lang="en-US" sz="2000" dirty="0"/>
                    </a:p>
                  </a:txBody>
                  <a:tcPr anchor="ctr"/>
                </a:tc>
                <a:tc>
                  <a:txBody>
                    <a:bodyPr/>
                    <a:lstStyle/>
                    <a:p>
                      <a:pPr algn="ctr"/>
                      <a:r>
                        <a:rPr lang="en-US" sz="2000" dirty="0" smtClean="0"/>
                        <a:t>Total</a:t>
                      </a:r>
                      <a:r>
                        <a:rPr lang="en-US" sz="2000" baseline="0" dirty="0" smtClean="0"/>
                        <a:t> </a:t>
                      </a:r>
                      <a:r>
                        <a:rPr lang="en-US" sz="2000" dirty="0" smtClean="0"/>
                        <a:t>Allocation  </a:t>
                      </a:r>
                    </a:p>
                    <a:p>
                      <a:pPr algn="ctr"/>
                      <a:r>
                        <a:rPr lang="en-US" sz="2000" dirty="0" smtClean="0"/>
                        <a:t>for FY 2019-20</a:t>
                      </a:r>
                      <a:endParaRPr lang="en-US" sz="2000" dirty="0"/>
                    </a:p>
                  </a:txBody>
                  <a:tcPr anchor="ctr"/>
                </a:tc>
                <a:tc>
                  <a:txBody>
                    <a:bodyPr/>
                    <a:lstStyle/>
                    <a:p>
                      <a:pPr algn="ctr"/>
                      <a:r>
                        <a:rPr lang="en-US" sz="2000" dirty="0" smtClean="0"/>
                        <a:t>Utilization</a:t>
                      </a:r>
                      <a:endParaRPr lang="en-US" sz="2000" dirty="0"/>
                    </a:p>
                  </a:txBody>
                  <a:tcPr anchor="ctr"/>
                </a:tc>
                <a:tc>
                  <a:txBody>
                    <a:bodyPr/>
                    <a:lstStyle/>
                    <a:p>
                      <a:pPr algn="ctr"/>
                      <a:r>
                        <a:rPr lang="en-US" sz="2000" dirty="0" smtClean="0"/>
                        <a:t>Percentage  of utilization against allocation </a:t>
                      </a:r>
                      <a:endParaRPr lang="en-US" sz="2000" dirty="0"/>
                    </a:p>
                  </a:txBody>
                  <a:tcPr anchor="ctr"/>
                </a:tc>
                <a:extLst>
                  <a:ext uri="{0D108BD9-81ED-4DB2-BD59-A6C34878D82A}">
                    <a16:rowId xmlns:a16="http://schemas.microsoft.com/office/drawing/2014/main" xmlns="" val="10000"/>
                  </a:ext>
                </a:extLst>
              </a:tr>
              <a:tr h="348194">
                <a:tc>
                  <a:txBody>
                    <a:bodyPr/>
                    <a:lstStyle/>
                    <a:p>
                      <a:r>
                        <a:rPr lang="en-US" sz="2000" dirty="0" smtClean="0"/>
                        <a:t>Primary </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308.37</a:t>
                      </a:r>
                      <a:endParaRPr lang="en-US" sz="2000" dirty="0"/>
                    </a:p>
                  </a:txBody>
                  <a:tcPr anchor="ctr"/>
                </a:tc>
                <a:tc>
                  <a:txBody>
                    <a:bodyPr/>
                    <a:lstStyle/>
                    <a:p>
                      <a:pPr algn="ctr"/>
                      <a:r>
                        <a:rPr lang="en-US" sz="2000" dirty="0" smtClean="0"/>
                        <a:t>212.32</a:t>
                      </a:r>
                      <a:endParaRPr lang="en-US" sz="2000" dirty="0"/>
                    </a:p>
                  </a:txBody>
                  <a:tcPr anchor="ctr"/>
                </a:tc>
                <a:tc>
                  <a:txBody>
                    <a:bodyPr/>
                    <a:lstStyle/>
                    <a:p>
                      <a:pPr algn="ctr"/>
                      <a:r>
                        <a:rPr lang="en-US" sz="2000" dirty="0" smtClean="0"/>
                        <a:t>68.85 %</a:t>
                      </a:r>
                      <a:endParaRPr lang="en-US" sz="2000" dirty="0"/>
                    </a:p>
                  </a:txBody>
                  <a:tcPr anchor="ctr"/>
                </a:tc>
                <a:extLst>
                  <a:ext uri="{0D108BD9-81ED-4DB2-BD59-A6C34878D82A}">
                    <a16:rowId xmlns:a16="http://schemas.microsoft.com/office/drawing/2014/main" xmlns="" val="10001"/>
                  </a:ext>
                </a:extLst>
              </a:tr>
              <a:tr h="348194">
                <a:tc>
                  <a:txBody>
                    <a:bodyPr/>
                    <a:lstStyle/>
                    <a:p>
                      <a:r>
                        <a:rPr lang="en-US" sz="2000" dirty="0" smtClean="0"/>
                        <a:t>Upper Primary </a:t>
                      </a:r>
                      <a:endParaRPr lang="en-US" sz="2000" dirty="0"/>
                    </a:p>
                  </a:txBody>
                  <a:tcPr anchor="ctr"/>
                </a:tc>
                <a:tc>
                  <a:txBody>
                    <a:bodyPr/>
                    <a:lstStyle/>
                    <a:p>
                      <a:pPr algn="ctr"/>
                      <a:r>
                        <a:rPr lang="en-US" sz="2000" dirty="0" smtClean="0"/>
                        <a:t>332.77</a:t>
                      </a:r>
                      <a:endParaRPr lang="en-US" sz="2000" dirty="0"/>
                    </a:p>
                  </a:txBody>
                  <a:tcPr anchor="ctr"/>
                </a:tc>
                <a:tc>
                  <a:txBody>
                    <a:bodyPr/>
                    <a:lstStyle/>
                    <a:p>
                      <a:pPr algn="ctr"/>
                      <a:r>
                        <a:rPr lang="en-US" sz="2000" dirty="0" smtClean="0"/>
                        <a:t>234.94</a:t>
                      </a:r>
                      <a:endParaRPr lang="en-US" sz="2000" dirty="0"/>
                    </a:p>
                  </a:txBody>
                  <a:tcPr anchor="ctr"/>
                </a:tc>
                <a:tc>
                  <a:txBody>
                    <a:bodyPr/>
                    <a:lstStyle/>
                    <a:p>
                      <a:pPr algn="ctr"/>
                      <a:r>
                        <a:rPr lang="en-US" sz="2000" dirty="0" smtClean="0"/>
                        <a:t>70.60 %</a:t>
                      </a:r>
                      <a:endParaRPr lang="en-US" sz="2000" dirty="0"/>
                    </a:p>
                  </a:txBody>
                  <a:tcPr anchor="ctr"/>
                </a:tc>
                <a:extLst>
                  <a:ext uri="{0D108BD9-81ED-4DB2-BD59-A6C34878D82A}">
                    <a16:rowId xmlns:a16="http://schemas.microsoft.com/office/drawing/2014/main" xmlns="" val="10002"/>
                  </a:ext>
                </a:extLst>
              </a:tr>
              <a:tr h="348194">
                <a:tc>
                  <a:txBody>
                    <a:bodyPr/>
                    <a:lstStyle/>
                    <a:p>
                      <a:r>
                        <a:rPr lang="en-US" sz="2000" dirty="0" smtClean="0"/>
                        <a:t>Total</a:t>
                      </a:r>
                      <a:endParaRPr lang="en-US" sz="2000" dirty="0"/>
                    </a:p>
                  </a:txBody>
                  <a:tcPr anchor="ctr"/>
                </a:tc>
                <a:tc>
                  <a:txBody>
                    <a:bodyPr/>
                    <a:lstStyle/>
                    <a:p>
                      <a:pPr algn="ctr"/>
                      <a:r>
                        <a:rPr lang="en-US" sz="2000" dirty="0" smtClean="0"/>
                        <a:t>641.14</a:t>
                      </a:r>
                      <a:endParaRPr lang="en-US" sz="2000" dirty="0"/>
                    </a:p>
                  </a:txBody>
                  <a:tcPr anchor="ctr"/>
                </a:tc>
                <a:tc>
                  <a:txBody>
                    <a:bodyPr/>
                    <a:lstStyle/>
                    <a:p>
                      <a:pPr algn="ctr"/>
                      <a:r>
                        <a:rPr lang="en-US" sz="2000" dirty="0" smtClean="0"/>
                        <a:t>447.26</a:t>
                      </a:r>
                      <a:endParaRPr lang="en-US" sz="2000" dirty="0"/>
                    </a:p>
                  </a:txBody>
                  <a:tcPr anchor="ctr"/>
                </a:tc>
                <a:tc>
                  <a:txBody>
                    <a:bodyPr/>
                    <a:lstStyle/>
                    <a:p>
                      <a:pPr algn="ctr"/>
                      <a:r>
                        <a:rPr lang="en-US" sz="2000" dirty="0" smtClean="0"/>
                        <a:t>69.76 %</a:t>
                      </a:r>
                      <a:endParaRPr lang="en-US" sz="2000" dirty="0"/>
                    </a:p>
                  </a:txBody>
                  <a:tcPr anchor="ctr"/>
                </a:tc>
                <a:extLst>
                  <a:ext uri="{0D108BD9-81ED-4DB2-BD59-A6C34878D82A}">
                    <a16:rowId xmlns:a16="http://schemas.microsoft.com/office/drawing/2014/main" xmlns="" val="10003"/>
                  </a:ext>
                </a:extLst>
              </a:tr>
            </a:tbl>
          </a:graphicData>
        </a:graphic>
      </p:graphicFrame>
      <p:sp>
        <p:nvSpPr>
          <p:cNvPr id="6" name="TextBox 3"/>
          <p:cNvSpPr txBox="1">
            <a:spLocks noChangeArrowheads="1"/>
          </p:cNvSpPr>
          <p:nvPr/>
        </p:nvSpPr>
        <p:spPr bwMode="auto">
          <a:xfrm>
            <a:off x="609600" y="4724400"/>
            <a:ext cx="7924800" cy="400110"/>
          </a:xfrm>
          <a:prstGeom prst="rect">
            <a:avLst/>
          </a:prstGeom>
          <a:solidFill>
            <a:srgbClr val="003366"/>
          </a:solidFill>
          <a:ln w="9525">
            <a:noFill/>
            <a:miter lim="800000"/>
            <a:headEnd/>
            <a:tailEnd/>
          </a:ln>
        </p:spPr>
        <p:txBody>
          <a:bodyPr wrap="square">
            <a:spAutoFit/>
          </a:bodyPr>
          <a:lstStyle/>
          <a:p>
            <a:pPr algn="ctr"/>
            <a:r>
              <a:rPr lang="en-US" sz="2000" b="1" dirty="0">
                <a:solidFill>
                  <a:schemeClr val="bg1"/>
                </a:solidFill>
              </a:rPr>
              <a:t>Allocation &amp; Utilization of funds for Food </a:t>
            </a:r>
            <a:r>
              <a:rPr lang="en-US" sz="2000" b="1" dirty="0" smtClean="0">
                <a:solidFill>
                  <a:schemeClr val="bg1"/>
                </a:solidFill>
              </a:rPr>
              <a:t>grains upto 31.12.2019</a:t>
            </a:r>
            <a:endParaRPr lang="en-US" sz="2000" b="1"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878106678"/>
              </p:ext>
            </p:extLst>
          </p:nvPr>
        </p:nvGraphicFramePr>
        <p:xfrm>
          <a:off x="838200" y="5486400"/>
          <a:ext cx="7620001" cy="1097280"/>
        </p:xfrm>
        <a:graphic>
          <a:graphicData uri="http://schemas.openxmlformats.org/drawingml/2006/table">
            <a:tbl>
              <a:tblPr firstRow="1" bandRow="1">
                <a:tableStyleId>{5C22544A-7EE6-4342-B048-85BDC9FD1C3A}</a:tableStyleId>
              </a:tblPr>
              <a:tblGrid>
                <a:gridCol w="2784231">
                  <a:extLst>
                    <a:ext uri="{9D8B030D-6E8A-4147-A177-3AD203B41FA5}">
                      <a16:colId xmlns:a16="http://schemas.microsoft.com/office/drawing/2014/main" xmlns="" val="20000"/>
                    </a:ext>
                  </a:extLst>
                </a:gridCol>
                <a:gridCol w="2417885">
                  <a:extLst>
                    <a:ext uri="{9D8B030D-6E8A-4147-A177-3AD203B41FA5}">
                      <a16:colId xmlns:a16="http://schemas.microsoft.com/office/drawing/2014/main" xmlns="" val="20001"/>
                    </a:ext>
                  </a:extLst>
                </a:gridCol>
                <a:gridCol w="2417885">
                  <a:extLst>
                    <a:ext uri="{9D8B030D-6E8A-4147-A177-3AD203B41FA5}">
                      <a16:colId xmlns:a16="http://schemas.microsoft.com/office/drawing/2014/main" xmlns="" val="20002"/>
                    </a:ext>
                  </a:extLst>
                </a:gridCol>
              </a:tblGrid>
              <a:tr h="381000">
                <a:tc>
                  <a:txBody>
                    <a:bodyPr/>
                    <a:lstStyle/>
                    <a:p>
                      <a:pPr algn="ctr"/>
                      <a:r>
                        <a:rPr lang="en-US" sz="2000" dirty="0" smtClean="0"/>
                        <a:t>Bill Raised by FCI</a:t>
                      </a:r>
                      <a:endParaRPr lang="en-US" sz="2000" dirty="0"/>
                    </a:p>
                  </a:txBody>
                  <a:tcPr anchor="ctr"/>
                </a:tc>
                <a:tc>
                  <a:txBody>
                    <a:bodyPr/>
                    <a:lstStyle/>
                    <a:p>
                      <a:pPr algn="ctr"/>
                      <a:r>
                        <a:rPr lang="en-US" sz="2000" dirty="0" smtClean="0"/>
                        <a:t>Payment made to FCI</a:t>
                      </a:r>
                      <a:endParaRPr lang="en-US" sz="2000" dirty="0"/>
                    </a:p>
                  </a:txBody>
                  <a:tcPr anchor="ctr"/>
                </a:tc>
                <a:tc>
                  <a:txBody>
                    <a:bodyPr/>
                    <a:lstStyle/>
                    <a:p>
                      <a:pPr algn="ctr"/>
                      <a:r>
                        <a:rPr lang="en-US" sz="2000" dirty="0" smtClean="0"/>
                        <a:t>Percentage</a:t>
                      </a:r>
                      <a:r>
                        <a:rPr lang="en-US" sz="2000" baseline="0" dirty="0" smtClean="0"/>
                        <a:t> </a:t>
                      </a:r>
                      <a:endParaRPr lang="en-US" sz="2000" dirty="0"/>
                    </a:p>
                  </a:txBody>
                  <a:tcPr anchor="ctr"/>
                </a:tc>
                <a:extLst>
                  <a:ext uri="{0D108BD9-81ED-4DB2-BD59-A6C34878D82A}">
                    <a16:rowId xmlns:a16="http://schemas.microsoft.com/office/drawing/2014/main" xmlns="" val="10000"/>
                  </a:ext>
                </a:extLst>
              </a:tr>
              <a:tr h="3674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10.93</a:t>
                      </a:r>
                      <a:endParaRPr lang="en-US" sz="2000" dirty="0"/>
                    </a:p>
                  </a:txBody>
                  <a:tcPr anchor="ctr"/>
                </a:tc>
                <a:tc>
                  <a:txBody>
                    <a:bodyPr/>
                    <a:lstStyle/>
                    <a:p>
                      <a:pPr algn="ctr"/>
                      <a:r>
                        <a:rPr lang="en-US" sz="2000" dirty="0" smtClean="0"/>
                        <a:t>10.93</a:t>
                      </a:r>
                      <a:endParaRPr lang="en-US" sz="2000" dirty="0"/>
                    </a:p>
                  </a:txBody>
                  <a:tcPr anchor="ctr"/>
                </a:tc>
                <a:tc>
                  <a:txBody>
                    <a:bodyPr/>
                    <a:lstStyle/>
                    <a:p>
                      <a:pPr algn="ctr"/>
                      <a:r>
                        <a:rPr lang="en-US" sz="2000" dirty="0" smtClean="0"/>
                        <a:t>100%</a:t>
                      </a:r>
                      <a:endParaRPr lang="en-US" sz="2000" dirty="0"/>
                    </a:p>
                  </a:txBody>
                  <a:tcPr anchor="ctr"/>
                </a:tc>
                <a:extLst>
                  <a:ext uri="{0D108BD9-81ED-4DB2-BD59-A6C34878D82A}">
                    <a16:rowId xmlns:a16="http://schemas.microsoft.com/office/drawing/2014/main" xmlns="" val="10001"/>
                  </a:ext>
                </a:extLst>
              </a:tr>
            </a:tbl>
          </a:graphicData>
        </a:graphic>
      </p:graphicFrame>
      <p:sp>
        <p:nvSpPr>
          <p:cNvPr id="8" name="TextBox 7"/>
          <p:cNvSpPr txBox="1"/>
          <p:nvPr/>
        </p:nvSpPr>
        <p:spPr>
          <a:xfrm>
            <a:off x="7315200" y="1154668"/>
            <a:ext cx="1143000" cy="369332"/>
          </a:xfrm>
          <a:prstGeom prst="rect">
            <a:avLst/>
          </a:prstGeom>
          <a:noFill/>
        </p:spPr>
        <p:txBody>
          <a:bodyPr wrap="square" rtlCol="0">
            <a:spAutoFit/>
          </a:bodyPr>
          <a:lstStyle/>
          <a:p>
            <a:pPr algn="r"/>
            <a:r>
              <a:rPr lang="en-US" b="1" i="1" dirty="0" smtClean="0"/>
              <a:t>In MTs</a:t>
            </a:r>
            <a:endParaRPr lang="en-US" b="1" i="1" dirty="0"/>
          </a:p>
        </p:txBody>
      </p:sp>
      <p:sp>
        <p:nvSpPr>
          <p:cNvPr id="9" name="TextBox 8"/>
          <p:cNvSpPr txBox="1"/>
          <p:nvPr/>
        </p:nvSpPr>
        <p:spPr>
          <a:xfrm>
            <a:off x="6781800" y="5117068"/>
            <a:ext cx="1752600" cy="369332"/>
          </a:xfrm>
          <a:prstGeom prst="rect">
            <a:avLst/>
          </a:prstGeom>
          <a:noFill/>
        </p:spPr>
        <p:txBody>
          <a:bodyPr wrap="square" rtlCol="0">
            <a:spAutoFit/>
          </a:bodyPr>
          <a:lstStyle/>
          <a:p>
            <a:pPr algn="r"/>
            <a:r>
              <a:rPr lang="en-US" b="1" i="1" dirty="0" smtClean="0"/>
              <a:t>In  </a:t>
            </a:r>
            <a:r>
              <a:rPr lang="en-US" b="1" i="1" dirty="0" err="1" smtClean="0"/>
              <a:t>Lakhs</a:t>
            </a:r>
            <a:endParaRPr lang="en-US" b="1"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7290" y="428604"/>
            <a:ext cx="6553200" cy="707886"/>
          </a:xfrm>
          <a:prstGeom prst="rect">
            <a:avLst/>
          </a:prstGeom>
          <a:solidFill>
            <a:schemeClr val="accent5">
              <a:lumMod val="40000"/>
              <a:lumOff val="60000"/>
            </a:schemeClr>
          </a:solidFill>
        </p:spPr>
        <p:txBody>
          <a:bodyPr wrap="square">
            <a:spAutoFit/>
          </a:bodyPr>
          <a:lstStyle/>
          <a:p>
            <a:pPr algn="ctr">
              <a:defRPr/>
            </a:pPr>
            <a:r>
              <a:rPr lang="en-US" sz="2000" b="1" dirty="0" smtClean="0"/>
              <a:t>Financial Achievement during 2019-20 </a:t>
            </a:r>
          </a:p>
          <a:p>
            <a:pPr algn="ctr">
              <a:defRPr/>
            </a:pPr>
            <a:r>
              <a:rPr lang="en-US" sz="2000" b="1" dirty="0" smtClean="0"/>
              <a:t>Upto 31.12.2019</a:t>
            </a:r>
            <a:endParaRPr lang="en-US" sz="2000" b="1" dirty="0"/>
          </a:p>
        </p:txBody>
      </p:sp>
      <p:sp>
        <p:nvSpPr>
          <p:cNvPr id="5" name="Rectangle 1"/>
          <p:cNvSpPr>
            <a:spLocks noChangeArrowheads="1"/>
          </p:cNvSpPr>
          <p:nvPr/>
        </p:nvSpPr>
        <p:spPr bwMode="auto">
          <a:xfrm>
            <a:off x="214282" y="1071546"/>
            <a:ext cx="232409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mn-lt"/>
                <a:ea typeface="Calibri" pitchFamily="34" charset="0"/>
                <a:cs typeface="Times New Roman" pitchFamily="18" charset="0"/>
              </a:rPr>
              <a:t>Central Assistance :-</a:t>
            </a:r>
            <a:endParaRPr kumimoji="0" lang="en-US" sz="2000" b="0" i="0" u="none" strike="noStrike" cap="none" normalizeH="0" baseline="0" dirty="0" smtClean="0">
              <a:ln>
                <a:noFill/>
              </a:ln>
              <a:solidFill>
                <a:schemeClr val="tx1"/>
              </a:solidFill>
              <a:effectLst/>
              <a:latin typeface="+mn-lt"/>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62680155"/>
              </p:ext>
            </p:extLst>
          </p:nvPr>
        </p:nvGraphicFramePr>
        <p:xfrm>
          <a:off x="214282" y="1643050"/>
          <a:ext cx="8553773" cy="2712720"/>
        </p:xfrm>
        <a:graphic>
          <a:graphicData uri="http://schemas.openxmlformats.org/drawingml/2006/table">
            <a:tbl>
              <a:tblPr>
                <a:tableStyleId>{35758FB7-9AC5-4552-8A53-C91805E547FA}</a:tableStyleId>
              </a:tblPr>
              <a:tblGrid>
                <a:gridCol w="622531">
                  <a:extLst>
                    <a:ext uri="{9D8B030D-6E8A-4147-A177-3AD203B41FA5}">
                      <a16:colId xmlns:a16="http://schemas.microsoft.com/office/drawing/2014/main" xmlns="" val="20000"/>
                    </a:ext>
                  </a:extLst>
                </a:gridCol>
                <a:gridCol w="3130611">
                  <a:extLst>
                    <a:ext uri="{9D8B030D-6E8A-4147-A177-3AD203B41FA5}">
                      <a16:colId xmlns:a16="http://schemas.microsoft.com/office/drawing/2014/main" xmlns="" val="20001"/>
                    </a:ext>
                  </a:extLst>
                </a:gridCol>
                <a:gridCol w="1486503">
                  <a:extLst>
                    <a:ext uri="{9D8B030D-6E8A-4147-A177-3AD203B41FA5}">
                      <a16:colId xmlns:a16="http://schemas.microsoft.com/office/drawing/2014/main" xmlns="" val="20002"/>
                    </a:ext>
                  </a:extLst>
                </a:gridCol>
                <a:gridCol w="1486503">
                  <a:extLst>
                    <a:ext uri="{9D8B030D-6E8A-4147-A177-3AD203B41FA5}">
                      <a16:colId xmlns:a16="http://schemas.microsoft.com/office/drawing/2014/main" xmlns="" val="20003"/>
                    </a:ext>
                  </a:extLst>
                </a:gridCol>
                <a:gridCol w="1827625">
                  <a:extLst>
                    <a:ext uri="{9D8B030D-6E8A-4147-A177-3AD203B41FA5}">
                      <a16:colId xmlns:a16="http://schemas.microsoft.com/office/drawing/2014/main" xmlns="" val="20004"/>
                    </a:ext>
                  </a:extLst>
                </a:gridCol>
              </a:tblGrid>
              <a:tr h="271410">
                <a:tc>
                  <a:txBody>
                    <a:bodyPr/>
                    <a:lstStyle/>
                    <a:p>
                      <a:pPr marL="0" marR="0" algn="ctr">
                        <a:lnSpc>
                          <a:spcPct val="100000"/>
                        </a:lnSpc>
                        <a:spcBef>
                          <a:spcPts val="0"/>
                        </a:spcBef>
                        <a:spcAft>
                          <a:spcPts val="0"/>
                        </a:spcAft>
                      </a:pPr>
                      <a:r>
                        <a:rPr lang="en-US" sz="2000" b="1" dirty="0">
                          <a:solidFill>
                            <a:schemeClr val="tx1"/>
                          </a:solidFill>
                          <a:latin typeface="+mn-lt"/>
                          <a:cs typeface="Times New Roman" pitchFamily="18" charset="0"/>
                        </a:rPr>
                        <a:t>Sl. No. </a:t>
                      </a:r>
                      <a:endParaRPr lang="en-US" sz="2000" b="1" dirty="0">
                        <a:solidFill>
                          <a:schemeClr val="tx1"/>
                        </a:solidFill>
                        <a:latin typeface="+mn-lt"/>
                        <a:ea typeface="Calibri"/>
                        <a:cs typeface="Times New Roman" pitchFamily="18" charset="0"/>
                      </a:endParaRPr>
                    </a:p>
                  </a:txBody>
                  <a:tcPr marL="68168" marR="68168" marT="0" marB="0" anchor="ctr">
                    <a:solidFill>
                      <a:schemeClr val="accent5">
                        <a:lumMod val="40000"/>
                        <a:lumOff val="60000"/>
                      </a:schemeClr>
                    </a:solidFill>
                  </a:tcPr>
                </a:tc>
                <a:tc>
                  <a:txBody>
                    <a:bodyPr/>
                    <a:lstStyle/>
                    <a:p>
                      <a:pPr marL="0" marR="0" algn="ctr">
                        <a:lnSpc>
                          <a:spcPct val="100000"/>
                        </a:lnSpc>
                        <a:spcBef>
                          <a:spcPts val="0"/>
                        </a:spcBef>
                        <a:spcAft>
                          <a:spcPts val="0"/>
                        </a:spcAft>
                      </a:pPr>
                      <a:r>
                        <a:rPr lang="en-US" sz="2000" b="1" dirty="0">
                          <a:solidFill>
                            <a:schemeClr val="tx1"/>
                          </a:solidFill>
                          <a:latin typeface="+mn-lt"/>
                          <a:cs typeface="Times New Roman" pitchFamily="18" charset="0"/>
                        </a:rPr>
                        <a:t>Component</a:t>
                      </a:r>
                      <a:endParaRPr lang="en-US" sz="2000" b="1" dirty="0">
                        <a:solidFill>
                          <a:schemeClr val="tx1"/>
                        </a:solidFill>
                        <a:latin typeface="+mn-lt"/>
                        <a:ea typeface="Calibri"/>
                        <a:cs typeface="Times New Roman" pitchFamily="18" charset="0"/>
                      </a:endParaRPr>
                    </a:p>
                  </a:txBody>
                  <a:tcPr marL="68168" marR="68168" marT="0" marB="0" anchor="ctr">
                    <a:solidFill>
                      <a:schemeClr val="accent5">
                        <a:lumMod val="40000"/>
                        <a:lumOff val="60000"/>
                      </a:schemeClr>
                    </a:solidFill>
                  </a:tcPr>
                </a:tc>
                <a:tc>
                  <a:txBody>
                    <a:bodyPr/>
                    <a:lstStyle/>
                    <a:p>
                      <a:pPr marL="0" marR="0" algn="ctr">
                        <a:lnSpc>
                          <a:spcPct val="100000"/>
                        </a:lnSpc>
                        <a:spcBef>
                          <a:spcPts val="0"/>
                        </a:spcBef>
                        <a:spcAft>
                          <a:spcPts val="0"/>
                        </a:spcAft>
                      </a:pPr>
                      <a:r>
                        <a:rPr lang="en-US" sz="2000" b="1" dirty="0" smtClean="0">
                          <a:solidFill>
                            <a:schemeClr val="tx1"/>
                          </a:solidFill>
                          <a:latin typeface="+mn-lt"/>
                          <a:cs typeface="Times New Roman" pitchFamily="18" charset="0"/>
                        </a:rPr>
                        <a:t>Approved</a:t>
                      </a:r>
                      <a:r>
                        <a:rPr lang="en-US" sz="2000" b="1" baseline="0" dirty="0" smtClean="0">
                          <a:solidFill>
                            <a:schemeClr val="tx1"/>
                          </a:solidFill>
                          <a:latin typeface="+mn-lt"/>
                          <a:cs typeface="Times New Roman" pitchFamily="18" charset="0"/>
                        </a:rPr>
                        <a:t> outlay</a:t>
                      </a:r>
                      <a:r>
                        <a:rPr lang="en-US" sz="2000" b="1" dirty="0" smtClean="0">
                          <a:solidFill>
                            <a:schemeClr val="tx1"/>
                          </a:solidFill>
                          <a:latin typeface="+mn-lt"/>
                          <a:cs typeface="Times New Roman" pitchFamily="18" charset="0"/>
                        </a:rPr>
                        <a:t> </a:t>
                      </a:r>
                      <a:endParaRPr lang="en-US" sz="2000" b="1" dirty="0" smtClean="0">
                        <a:solidFill>
                          <a:schemeClr val="tx1"/>
                        </a:solidFill>
                        <a:latin typeface="+mn-lt"/>
                        <a:ea typeface="Calibri"/>
                        <a:cs typeface="Times New Roman" pitchFamily="18" charset="0"/>
                      </a:endParaRPr>
                    </a:p>
                  </a:txBody>
                  <a:tcPr marL="68168" marR="68168" marT="0" marB="0" anchor="ctr">
                    <a:solidFill>
                      <a:schemeClr val="accent5">
                        <a:lumMod val="40000"/>
                        <a:lumOff val="60000"/>
                      </a:schemeClr>
                    </a:solidFill>
                  </a:tcPr>
                </a:tc>
                <a:tc>
                  <a:txBody>
                    <a:bodyPr/>
                    <a:lstStyle/>
                    <a:p>
                      <a:pPr marL="0" marR="0" algn="ctr">
                        <a:lnSpc>
                          <a:spcPct val="100000"/>
                        </a:lnSpc>
                        <a:spcBef>
                          <a:spcPts val="0"/>
                        </a:spcBef>
                        <a:spcAft>
                          <a:spcPts val="0"/>
                        </a:spcAft>
                      </a:pPr>
                      <a:r>
                        <a:rPr lang="en-US" sz="2000" b="1" dirty="0">
                          <a:solidFill>
                            <a:schemeClr val="tx1"/>
                          </a:solidFill>
                          <a:latin typeface="+mn-lt"/>
                          <a:cs typeface="Times New Roman" pitchFamily="18" charset="0"/>
                        </a:rPr>
                        <a:t>Fund </a:t>
                      </a:r>
                      <a:r>
                        <a:rPr lang="en-US" sz="2000" b="1" dirty="0" smtClean="0">
                          <a:solidFill>
                            <a:schemeClr val="tx1"/>
                          </a:solidFill>
                          <a:latin typeface="+mn-lt"/>
                          <a:cs typeface="Times New Roman" pitchFamily="18" charset="0"/>
                        </a:rPr>
                        <a:t>received </a:t>
                      </a:r>
                      <a:endParaRPr lang="en-US" sz="2000" b="1" dirty="0" smtClean="0">
                        <a:solidFill>
                          <a:schemeClr val="tx1"/>
                        </a:solidFill>
                        <a:latin typeface="+mn-lt"/>
                        <a:ea typeface="Times New Roman"/>
                        <a:cs typeface="Times New Roman" pitchFamily="18" charset="0"/>
                      </a:endParaRPr>
                    </a:p>
                  </a:txBody>
                  <a:tcPr marL="68168" marR="68168" marT="0" marB="0" anchor="ctr">
                    <a:solidFill>
                      <a:schemeClr val="accent5">
                        <a:lumMod val="40000"/>
                        <a:lumOff val="60000"/>
                      </a:schemeClr>
                    </a:solidFill>
                  </a:tcPr>
                </a:tc>
                <a:tc>
                  <a:txBody>
                    <a:bodyPr/>
                    <a:lstStyle/>
                    <a:p>
                      <a:pPr marL="0" marR="0" algn="ctr">
                        <a:lnSpc>
                          <a:spcPct val="100000"/>
                        </a:lnSpc>
                        <a:spcBef>
                          <a:spcPts val="0"/>
                        </a:spcBef>
                        <a:spcAft>
                          <a:spcPts val="0"/>
                        </a:spcAft>
                      </a:pPr>
                      <a:r>
                        <a:rPr lang="en-US" sz="2000" b="1" dirty="0">
                          <a:solidFill>
                            <a:schemeClr val="tx1"/>
                          </a:solidFill>
                          <a:latin typeface="+mn-lt"/>
                          <a:cs typeface="Times New Roman" pitchFamily="18" charset="0"/>
                        </a:rPr>
                        <a:t>Fund </a:t>
                      </a:r>
                      <a:r>
                        <a:rPr lang="en-US" sz="2000" b="1" dirty="0" smtClean="0">
                          <a:solidFill>
                            <a:schemeClr val="tx1"/>
                          </a:solidFill>
                          <a:latin typeface="+mn-lt"/>
                          <a:cs typeface="Times New Roman" pitchFamily="18" charset="0"/>
                        </a:rPr>
                        <a:t>utilized</a:t>
                      </a:r>
                      <a:endParaRPr lang="en-US" sz="2000" b="1" dirty="0">
                        <a:solidFill>
                          <a:schemeClr val="tx1"/>
                        </a:solidFill>
                        <a:latin typeface="+mn-lt"/>
                        <a:ea typeface="Calibri"/>
                        <a:cs typeface="Times New Roman" pitchFamily="18" charset="0"/>
                      </a:endParaRPr>
                    </a:p>
                  </a:txBody>
                  <a:tcPr marL="68168" marR="68168" marT="0" marB="0" anchor="ctr">
                    <a:solidFill>
                      <a:schemeClr val="accent5">
                        <a:lumMod val="40000"/>
                        <a:lumOff val="60000"/>
                      </a:schemeClr>
                    </a:solidFill>
                  </a:tcPr>
                </a:tc>
                <a:extLst>
                  <a:ext uri="{0D108BD9-81ED-4DB2-BD59-A6C34878D82A}">
                    <a16:rowId xmlns:a16="http://schemas.microsoft.com/office/drawing/2014/main" xmlns="" val="10000"/>
                  </a:ext>
                </a:extLst>
              </a:tr>
              <a:tr h="209049">
                <a:tc>
                  <a:txBody>
                    <a:bodyPr/>
                    <a:lstStyle/>
                    <a:p>
                      <a:pPr marL="0" marR="0" algn="ctr">
                        <a:lnSpc>
                          <a:spcPct val="115000"/>
                        </a:lnSpc>
                        <a:spcBef>
                          <a:spcPts val="0"/>
                        </a:spcBef>
                        <a:spcAft>
                          <a:spcPts val="0"/>
                        </a:spcAft>
                      </a:pPr>
                      <a:r>
                        <a:rPr lang="en-US" sz="2000" dirty="0">
                          <a:latin typeface="+mn-lt"/>
                          <a:cs typeface="Times New Roman" pitchFamily="18" charset="0"/>
                        </a:rPr>
                        <a:t>1</a:t>
                      </a:r>
                      <a:endParaRPr lang="en-US" sz="2000" dirty="0">
                        <a:latin typeface="+mn-lt"/>
                        <a:ea typeface="Calibri"/>
                        <a:cs typeface="Times New Roman" pitchFamily="18" charset="0"/>
                      </a:endParaRPr>
                    </a:p>
                  </a:txBody>
                  <a:tcPr marL="68168" marR="68168" marT="0" marB="0" anchor="b">
                    <a:solidFill>
                      <a:schemeClr val="accent5">
                        <a:lumMod val="40000"/>
                        <a:lumOff val="60000"/>
                      </a:schemeClr>
                    </a:solidFill>
                  </a:tcPr>
                </a:tc>
                <a:tc>
                  <a:txBody>
                    <a:bodyPr/>
                    <a:lstStyle/>
                    <a:p>
                      <a:pPr marL="0" marR="0">
                        <a:lnSpc>
                          <a:spcPct val="115000"/>
                        </a:lnSpc>
                        <a:spcBef>
                          <a:spcPts val="0"/>
                        </a:spcBef>
                        <a:spcAft>
                          <a:spcPts val="0"/>
                        </a:spcAft>
                      </a:pPr>
                      <a:r>
                        <a:rPr lang="en-US" sz="2000" dirty="0">
                          <a:latin typeface="+mn-lt"/>
                          <a:cs typeface="Times New Roman" pitchFamily="18" charset="0"/>
                        </a:rPr>
                        <a:t>Cooking Cost </a:t>
                      </a:r>
                      <a:endParaRPr lang="en-US" sz="2000" dirty="0">
                        <a:latin typeface="+mn-lt"/>
                        <a:ea typeface="Calibri"/>
                        <a:cs typeface="Times New Roman" pitchFamily="18" charset="0"/>
                      </a:endParaRPr>
                    </a:p>
                  </a:txBody>
                  <a:tcPr marL="68168" marR="68168" marT="0" marB="0" anchor="ctr">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278.56</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172.2</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solidFill>
                            <a:schemeClr val="tx1"/>
                          </a:solidFill>
                          <a:latin typeface="+mn-lt"/>
                          <a:ea typeface="Times New Roman"/>
                          <a:cs typeface="Times New Roman" pitchFamily="18" charset="0"/>
                        </a:rPr>
                        <a:t>133.78</a:t>
                      </a:r>
                      <a:endParaRPr lang="en-US" sz="2000" dirty="0">
                        <a:solidFill>
                          <a:schemeClr val="tx1"/>
                        </a:solidFill>
                        <a:latin typeface="+mn-lt"/>
                        <a:ea typeface="Times New Roman"/>
                        <a:cs typeface="Times New Roman" pitchFamily="18" charset="0"/>
                      </a:endParaRPr>
                    </a:p>
                  </a:txBody>
                  <a:tcPr marL="68580" marR="68580" marT="0" marB="0" anchor="b">
                    <a:solidFill>
                      <a:schemeClr val="accent5">
                        <a:lumMod val="40000"/>
                        <a:lumOff val="60000"/>
                      </a:schemeClr>
                    </a:solidFill>
                  </a:tcPr>
                </a:tc>
                <a:extLst>
                  <a:ext uri="{0D108BD9-81ED-4DB2-BD59-A6C34878D82A}">
                    <a16:rowId xmlns:a16="http://schemas.microsoft.com/office/drawing/2014/main" xmlns="" val="10001"/>
                  </a:ext>
                </a:extLst>
              </a:tr>
              <a:tr h="202692">
                <a:tc>
                  <a:txBody>
                    <a:bodyPr/>
                    <a:lstStyle/>
                    <a:p>
                      <a:pPr marL="0" marR="0" algn="ctr">
                        <a:lnSpc>
                          <a:spcPct val="115000"/>
                        </a:lnSpc>
                        <a:spcBef>
                          <a:spcPts val="0"/>
                        </a:spcBef>
                        <a:spcAft>
                          <a:spcPts val="0"/>
                        </a:spcAft>
                      </a:pPr>
                      <a:r>
                        <a:rPr lang="en-US" sz="2000" dirty="0">
                          <a:latin typeface="+mn-lt"/>
                          <a:cs typeface="Times New Roman" pitchFamily="18" charset="0"/>
                        </a:rPr>
                        <a:t>2</a:t>
                      </a:r>
                      <a:endParaRPr lang="en-US" sz="2000" dirty="0">
                        <a:latin typeface="+mn-lt"/>
                        <a:ea typeface="Calibri"/>
                        <a:cs typeface="Times New Roman" pitchFamily="18" charset="0"/>
                      </a:endParaRPr>
                    </a:p>
                  </a:txBody>
                  <a:tcPr marL="68168" marR="68168" marT="0" marB="0" anchor="b">
                    <a:solidFill>
                      <a:schemeClr val="accent5">
                        <a:lumMod val="40000"/>
                        <a:lumOff val="60000"/>
                      </a:schemeClr>
                    </a:solidFill>
                  </a:tcPr>
                </a:tc>
                <a:tc>
                  <a:txBody>
                    <a:bodyPr/>
                    <a:lstStyle/>
                    <a:p>
                      <a:pPr marL="0" marR="0">
                        <a:lnSpc>
                          <a:spcPct val="115000"/>
                        </a:lnSpc>
                        <a:spcBef>
                          <a:spcPts val="0"/>
                        </a:spcBef>
                        <a:spcAft>
                          <a:spcPts val="0"/>
                        </a:spcAft>
                      </a:pPr>
                      <a:r>
                        <a:rPr lang="en-US" sz="2000" dirty="0">
                          <a:latin typeface="+mn-lt"/>
                          <a:cs typeface="Times New Roman" pitchFamily="18" charset="0"/>
                        </a:rPr>
                        <a:t>Cost of </a:t>
                      </a:r>
                      <a:r>
                        <a:rPr lang="en-US" sz="2000" dirty="0" smtClean="0">
                          <a:latin typeface="+mn-lt"/>
                          <a:cs typeface="Times New Roman" pitchFamily="18" charset="0"/>
                        </a:rPr>
                        <a:t>Food grain</a:t>
                      </a:r>
                      <a:endParaRPr lang="en-US" sz="2000" dirty="0">
                        <a:latin typeface="+mn-lt"/>
                        <a:ea typeface="Calibri"/>
                        <a:cs typeface="Times New Roman" pitchFamily="18" charset="0"/>
                      </a:endParaRPr>
                    </a:p>
                  </a:txBody>
                  <a:tcPr marL="68168" marR="68168" marT="0" marB="0" anchor="ctr">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19.23</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11.23</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solidFill>
                            <a:schemeClr val="tx1"/>
                          </a:solidFill>
                          <a:latin typeface="+mn-lt"/>
                          <a:ea typeface="Times New Roman"/>
                          <a:cs typeface="Times New Roman" pitchFamily="18" charset="0"/>
                        </a:rPr>
                        <a:t>10.93</a:t>
                      </a:r>
                      <a:endParaRPr lang="en-US" sz="2000" dirty="0">
                        <a:solidFill>
                          <a:schemeClr val="tx1"/>
                        </a:solidFill>
                        <a:latin typeface="+mn-lt"/>
                        <a:ea typeface="Times New Roman"/>
                        <a:cs typeface="Times New Roman" pitchFamily="18" charset="0"/>
                      </a:endParaRPr>
                    </a:p>
                  </a:txBody>
                  <a:tcPr marL="68580" marR="68580" marT="0" marB="0" anchor="b">
                    <a:solidFill>
                      <a:schemeClr val="accent5">
                        <a:lumMod val="40000"/>
                        <a:lumOff val="60000"/>
                      </a:schemeClr>
                    </a:solidFill>
                  </a:tcPr>
                </a:tc>
                <a:extLst>
                  <a:ext uri="{0D108BD9-81ED-4DB2-BD59-A6C34878D82A}">
                    <a16:rowId xmlns:a16="http://schemas.microsoft.com/office/drawing/2014/main" xmlns="" val="10002"/>
                  </a:ext>
                </a:extLst>
              </a:tr>
              <a:tr h="293497">
                <a:tc>
                  <a:txBody>
                    <a:bodyPr/>
                    <a:lstStyle/>
                    <a:p>
                      <a:pPr marL="0" marR="0" algn="ctr">
                        <a:lnSpc>
                          <a:spcPct val="115000"/>
                        </a:lnSpc>
                        <a:spcBef>
                          <a:spcPts val="0"/>
                        </a:spcBef>
                        <a:spcAft>
                          <a:spcPts val="0"/>
                        </a:spcAft>
                      </a:pPr>
                      <a:r>
                        <a:rPr lang="en-US" sz="2000" dirty="0">
                          <a:latin typeface="+mn-lt"/>
                          <a:cs typeface="Times New Roman" pitchFamily="18" charset="0"/>
                        </a:rPr>
                        <a:t>3</a:t>
                      </a:r>
                      <a:endParaRPr lang="en-US" sz="2000" dirty="0">
                        <a:latin typeface="+mn-lt"/>
                        <a:ea typeface="Calibri"/>
                        <a:cs typeface="Times New Roman" pitchFamily="18" charset="0"/>
                      </a:endParaRPr>
                    </a:p>
                  </a:txBody>
                  <a:tcPr marL="68168" marR="68168" marT="0" marB="0" anchor="b">
                    <a:solidFill>
                      <a:schemeClr val="accent5">
                        <a:lumMod val="40000"/>
                        <a:lumOff val="60000"/>
                      </a:schemeClr>
                    </a:solidFill>
                  </a:tcPr>
                </a:tc>
                <a:tc>
                  <a:txBody>
                    <a:bodyPr/>
                    <a:lstStyle/>
                    <a:p>
                      <a:pPr marL="0" marR="0">
                        <a:lnSpc>
                          <a:spcPct val="115000"/>
                        </a:lnSpc>
                        <a:spcBef>
                          <a:spcPts val="0"/>
                        </a:spcBef>
                        <a:spcAft>
                          <a:spcPts val="0"/>
                        </a:spcAft>
                      </a:pPr>
                      <a:r>
                        <a:rPr lang="en-US" sz="2000" dirty="0">
                          <a:latin typeface="+mn-lt"/>
                          <a:cs typeface="Times New Roman" pitchFamily="18" charset="0"/>
                        </a:rPr>
                        <a:t>Transportation Assistance</a:t>
                      </a:r>
                      <a:endParaRPr lang="en-US" sz="2000" dirty="0">
                        <a:latin typeface="+mn-lt"/>
                        <a:ea typeface="Calibri"/>
                        <a:cs typeface="Times New Roman" pitchFamily="18" charset="0"/>
                      </a:endParaRPr>
                    </a:p>
                  </a:txBody>
                  <a:tcPr marL="68168" marR="68168" marT="0" marB="0" anchor="ctr">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4.8</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2.8</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solidFill>
                            <a:schemeClr val="tx1"/>
                          </a:solidFill>
                          <a:latin typeface="+mn-lt"/>
                          <a:ea typeface="Times New Roman"/>
                          <a:cs typeface="Times New Roman" pitchFamily="18" charset="0"/>
                        </a:rPr>
                        <a:t>2.76</a:t>
                      </a:r>
                      <a:endParaRPr lang="en-US" sz="2000" dirty="0">
                        <a:solidFill>
                          <a:schemeClr val="tx1"/>
                        </a:solidFill>
                        <a:latin typeface="+mn-lt"/>
                        <a:ea typeface="Times New Roman"/>
                        <a:cs typeface="Times New Roman" pitchFamily="18" charset="0"/>
                      </a:endParaRPr>
                    </a:p>
                  </a:txBody>
                  <a:tcPr marL="68580" marR="68580" marT="0" marB="0" anchor="b">
                    <a:solidFill>
                      <a:schemeClr val="accent5">
                        <a:lumMod val="40000"/>
                        <a:lumOff val="60000"/>
                      </a:schemeClr>
                    </a:solidFill>
                  </a:tcPr>
                </a:tc>
                <a:extLst>
                  <a:ext uri="{0D108BD9-81ED-4DB2-BD59-A6C34878D82A}">
                    <a16:rowId xmlns:a16="http://schemas.microsoft.com/office/drawing/2014/main" xmlns="" val="10003"/>
                  </a:ext>
                </a:extLst>
              </a:tr>
              <a:tr h="333756">
                <a:tc>
                  <a:txBody>
                    <a:bodyPr/>
                    <a:lstStyle/>
                    <a:p>
                      <a:pPr marL="0" marR="0" algn="ctr">
                        <a:lnSpc>
                          <a:spcPct val="115000"/>
                        </a:lnSpc>
                        <a:spcBef>
                          <a:spcPts val="0"/>
                        </a:spcBef>
                        <a:spcAft>
                          <a:spcPts val="0"/>
                        </a:spcAft>
                      </a:pPr>
                      <a:r>
                        <a:rPr lang="en-US" sz="2000">
                          <a:latin typeface="+mn-lt"/>
                          <a:cs typeface="Times New Roman" pitchFamily="18" charset="0"/>
                        </a:rPr>
                        <a:t>4</a:t>
                      </a:r>
                      <a:endParaRPr lang="en-US" sz="2000">
                        <a:latin typeface="+mn-lt"/>
                        <a:ea typeface="Calibri"/>
                        <a:cs typeface="Times New Roman" pitchFamily="18" charset="0"/>
                      </a:endParaRPr>
                    </a:p>
                  </a:txBody>
                  <a:tcPr marL="68168" marR="68168" marT="0" marB="0" anchor="ctr">
                    <a:solidFill>
                      <a:schemeClr val="accent5">
                        <a:lumMod val="40000"/>
                        <a:lumOff val="60000"/>
                      </a:schemeClr>
                    </a:solidFill>
                  </a:tcPr>
                </a:tc>
                <a:tc>
                  <a:txBody>
                    <a:bodyPr/>
                    <a:lstStyle/>
                    <a:p>
                      <a:pPr marL="0" marR="0">
                        <a:lnSpc>
                          <a:spcPct val="115000"/>
                        </a:lnSpc>
                        <a:spcBef>
                          <a:spcPts val="0"/>
                        </a:spcBef>
                        <a:spcAft>
                          <a:spcPts val="0"/>
                        </a:spcAft>
                      </a:pPr>
                      <a:r>
                        <a:rPr lang="en-US" sz="2000" dirty="0" smtClean="0">
                          <a:latin typeface="+mn-lt"/>
                          <a:cs typeface="Times New Roman" pitchFamily="18" charset="0"/>
                        </a:rPr>
                        <a:t>Honorarium </a:t>
                      </a:r>
                      <a:r>
                        <a:rPr lang="en-US" sz="2000" dirty="0">
                          <a:latin typeface="+mn-lt"/>
                          <a:cs typeface="Times New Roman" pitchFamily="18" charset="0"/>
                        </a:rPr>
                        <a:t>to </a:t>
                      </a:r>
                      <a:r>
                        <a:rPr lang="en-US" sz="2000" dirty="0" smtClean="0">
                          <a:latin typeface="+mn-lt"/>
                          <a:cs typeface="Times New Roman" pitchFamily="18" charset="0"/>
                        </a:rPr>
                        <a:t>CCH</a:t>
                      </a:r>
                      <a:endParaRPr lang="en-US" sz="2000" dirty="0">
                        <a:latin typeface="+mn-lt"/>
                        <a:ea typeface="Calibri"/>
                        <a:cs typeface="Times New Roman" pitchFamily="18" charset="0"/>
                      </a:endParaRPr>
                    </a:p>
                  </a:txBody>
                  <a:tcPr marL="68168" marR="68168" marT="0" marB="0" anchor="ctr">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72.1</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43.26</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solidFill>
                            <a:schemeClr val="tx1"/>
                          </a:solidFill>
                          <a:latin typeface="+mn-lt"/>
                          <a:ea typeface="Times New Roman"/>
                          <a:cs typeface="Times New Roman" pitchFamily="18" charset="0"/>
                        </a:rPr>
                        <a:t>43.26</a:t>
                      </a:r>
                      <a:endParaRPr lang="en-US" sz="2000" dirty="0">
                        <a:solidFill>
                          <a:schemeClr val="tx1"/>
                        </a:solidFill>
                        <a:latin typeface="+mn-lt"/>
                        <a:ea typeface="Times New Roman"/>
                        <a:cs typeface="Times New Roman" pitchFamily="18" charset="0"/>
                      </a:endParaRPr>
                    </a:p>
                  </a:txBody>
                  <a:tcPr marL="68580" marR="68580" marT="0" marB="0" anchor="b">
                    <a:solidFill>
                      <a:schemeClr val="accent5">
                        <a:lumMod val="40000"/>
                        <a:lumOff val="60000"/>
                      </a:schemeClr>
                    </a:solidFill>
                  </a:tcPr>
                </a:tc>
                <a:extLst>
                  <a:ext uri="{0D108BD9-81ED-4DB2-BD59-A6C34878D82A}">
                    <a16:rowId xmlns:a16="http://schemas.microsoft.com/office/drawing/2014/main" xmlns="" val="10004"/>
                  </a:ext>
                </a:extLst>
              </a:tr>
              <a:tr h="304800">
                <a:tc>
                  <a:txBody>
                    <a:bodyPr/>
                    <a:lstStyle/>
                    <a:p>
                      <a:pPr marL="0" marR="0" algn="ctr">
                        <a:lnSpc>
                          <a:spcPct val="115000"/>
                        </a:lnSpc>
                        <a:spcBef>
                          <a:spcPts val="0"/>
                        </a:spcBef>
                        <a:spcAft>
                          <a:spcPts val="0"/>
                        </a:spcAft>
                      </a:pPr>
                      <a:r>
                        <a:rPr lang="en-US" sz="2000">
                          <a:latin typeface="+mn-lt"/>
                          <a:cs typeface="Times New Roman" pitchFamily="18" charset="0"/>
                        </a:rPr>
                        <a:t>5</a:t>
                      </a:r>
                      <a:endParaRPr lang="en-US" sz="2000">
                        <a:latin typeface="+mn-lt"/>
                        <a:ea typeface="Calibri"/>
                        <a:cs typeface="Times New Roman" pitchFamily="18" charset="0"/>
                      </a:endParaRPr>
                    </a:p>
                  </a:txBody>
                  <a:tcPr marL="68168" marR="68168" marT="0" marB="0" anchor="b">
                    <a:solidFill>
                      <a:schemeClr val="accent5">
                        <a:lumMod val="40000"/>
                        <a:lumOff val="60000"/>
                      </a:schemeClr>
                    </a:solidFill>
                  </a:tcPr>
                </a:tc>
                <a:tc>
                  <a:txBody>
                    <a:bodyPr/>
                    <a:lstStyle/>
                    <a:p>
                      <a:pPr marL="0" marR="0">
                        <a:lnSpc>
                          <a:spcPct val="115000"/>
                        </a:lnSpc>
                        <a:spcBef>
                          <a:spcPts val="0"/>
                        </a:spcBef>
                        <a:spcAft>
                          <a:spcPts val="0"/>
                        </a:spcAft>
                      </a:pPr>
                      <a:r>
                        <a:rPr lang="en-US" sz="2000" dirty="0">
                          <a:latin typeface="+mn-lt"/>
                          <a:cs typeface="Times New Roman" pitchFamily="18" charset="0"/>
                        </a:rPr>
                        <a:t>MME</a:t>
                      </a:r>
                      <a:endParaRPr lang="en-US" sz="2000" dirty="0">
                        <a:latin typeface="+mn-lt"/>
                        <a:ea typeface="Calibri"/>
                        <a:cs typeface="Times New Roman" pitchFamily="18" charset="0"/>
                      </a:endParaRPr>
                    </a:p>
                  </a:txBody>
                  <a:tcPr marL="68168" marR="68168" marT="0" marB="0" anchor="ctr">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10.12</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6.2</a:t>
                      </a:r>
                      <a:endParaRPr lang="en-US" sz="2000"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solidFill>
                            <a:schemeClr val="tx1"/>
                          </a:solidFill>
                          <a:latin typeface="+mn-lt"/>
                          <a:ea typeface="Times New Roman"/>
                          <a:cs typeface="Times New Roman" pitchFamily="18" charset="0"/>
                        </a:rPr>
                        <a:t>1.98</a:t>
                      </a:r>
                      <a:endParaRPr lang="en-US" sz="2000" dirty="0">
                        <a:solidFill>
                          <a:schemeClr val="tx1"/>
                        </a:solidFill>
                        <a:latin typeface="+mn-lt"/>
                        <a:ea typeface="Times New Roman"/>
                        <a:cs typeface="Times New Roman" pitchFamily="18" charset="0"/>
                      </a:endParaRPr>
                    </a:p>
                  </a:txBody>
                  <a:tcPr marL="68580" marR="68580" marT="0" marB="0" anchor="b">
                    <a:solidFill>
                      <a:schemeClr val="accent5">
                        <a:lumMod val="40000"/>
                        <a:lumOff val="60000"/>
                      </a:schemeClr>
                    </a:solidFill>
                  </a:tcPr>
                </a:tc>
                <a:extLst>
                  <a:ext uri="{0D108BD9-81ED-4DB2-BD59-A6C34878D82A}">
                    <a16:rowId xmlns:a16="http://schemas.microsoft.com/office/drawing/2014/main" xmlns="" val="10005"/>
                  </a:ext>
                </a:extLst>
              </a:tr>
              <a:tr h="209049">
                <a:tc gridSpan="2">
                  <a:txBody>
                    <a:bodyPr/>
                    <a:lstStyle/>
                    <a:p>
                      <a:pPr marL="0" marR="0" algn="ctr">
                        <a:lnSpc>
                          <a:spcPct val="115000"/>
                        </a:lnSpc>
                        <a:spcBef>
                          <a:spcPts val="0"/>
                        </a:spcBef>
                        <a:spcAft>
                          <a:spcPts val="0"/>
                        </a:spcAft>
                      </a:pPr>
                      <a:r>
                        <a:rPr lang="en-US" sz="2000" b="1" dirty="0">
                          <a:latin typeface="+mn-lt"/>
                          <a:cs typeface="Times New Roman" pitchFamily="18" charset="0"/>
                        </a:rPr>
                        <a:t>Total</a:t>
                      </a:r>
                      <a:endParaRPr lang="en-US" sz="2000" b="1" dirty="0">
                        <a:latin typeface="+mn-lt"/>
                        <a:ea typeface="Calibri"/>
                        <a:cs typeface="Times New Roman" pitchFamily="18" charset="0"/>
                      </a:endParaRPr>
                    </a:p>
                  </a:txBody>
                  <a:tcPr marL="68168" marR="68168" marT="0" marB="0" anchor="b">
                    <a:solidFill>
                      <a:schemeClr val="accent5">
                        <a:lumMod val="40000"/>
                        <a:lumOff val="60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smtClean="0">
                          <a:latin typeface="+mn-lt"/>
                          <a:ea typeface="Times New Roman"/>
                          <a:cs typeface="Times New Roman" pitchFamily="18" charset="0"/>
                        </a:rPr>
                        <a:t>384.81</a:t>
                      </a:r>
                      <a:endParaRPr lang="en-US" sz="2000" b="1"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b="1" dirty="0" smtClean="0">
                          <a:latin typeface="+mn-lt"/>
                          <a:ea typeface="Times New Roman"/>
                          <a:cs typeface="Times New Roman" pitchFamily="18" charset="0"/>
                        </a:rPr>
                        <a:t>235.69</a:t>
                      </a:r>
                      <a:endParaRPr lang="en-US" sz="2000" b="1" dirty="0">
                        <a:latin typeface="+mn-lt"/>
                        <a:ea typeface="Times New Roman"/>
                        <a:cs typeface="Times New Roman" pitchFamily="18" charset="0"/>
                      </a:endParaRPr>
                    </a:p>
                  </a:txBody>
                  <a:tcPr marL="68580" marR="68580" marT="0" marB="0" anchor="b">
                    <a:solidFill>
                      <a:schemeClr val="accent5">
                        <a:lumMod val="40000"/>
                        <a:lumOff val="60000"/>
                      </a:schemeClr>
                    </a:solidFill>
                  </a:tcPr>
                </a:tc>
                <a:tc>
                  <a:txBody>
                    <a:bodyPr/>
                    <a:lstStyle/>
                    <a:p>
                      <a:pPr marL="0" marR="0" algn="ctr">
                        <a:lnSpc>
                          <a:spcPct val="115000"/>
                        </a:lnSpc>
                        <a:spcBef>
                          <a:spcPts val="0"/>
                        </a:spcBef>
                        <a:spcAft>
                          <a:spcPts val="0"/>
                        </a:spcAft>
                      </a:pPr>
                      <a:r>
                        <a:rPr lang="en-US" sz="2000" b="1" dirty="0" smtClean="0">
                          <a:solidFill>
                            <a:schemeClr val="tx1"/>
                          </a:solidFill>
                          <a:latin typeface="+mn-lt"/>
                          <a:ea typeface="Times New Roman"/>
                          <a:cs typeface="Times New Roman" pitchFamily="18" charset="0"/>
                        </a:rPr>
                        <a:t>192.71</a:t>
                      </a:r>
                      <a:endParaRPr lang="en-US" sz="2000" b="1" dirty="0">
                        <a:solidFill>
                          <a:schemeClr val="tx1"/>
                        </a:solidFill>
                        <a:latin typeface="+mn-lt"/>
                        <a:ea typeface="Times New Roman"/>
                        <a:cs typeface="Times New Roman" pitchFamily="18" charset="0"/>
                      </a:endParaRPr>
                    </a:p>
                  </a:txBody>
                  <a:tcPr marL="68580" marR="68580" marT="0" marB="0" anchor="b">
                    <a:solidFill>
                      <a:schemeClr val="accent5">
                        <a:lumMod val="40000"/>
                        <a:lumOff val="60000"/>
                      </a:schemeClr>
                    </a:solidFill>
                  </a:tcPr>
                </a:tc>
                <a:extLst>
                  <a:ext uri="{0D108BD9-81ED-4DB2-BD59-A6C34878D82A}">
                    <a16:rowId xmlns:a16="http://schemas.microsoft.com/office/drawing/2014/main" xmlns="" val="1000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89007209"/>
              </p:ext>
            </p:extLst>
          </p:nvPr>
        </p:nvGraphicFramePr>
        <p:xfrm>
          <a:off x="381000" y="5148072"/>
          <a:ext cx="8458200" cy="1425702"/>
        </p:xfrm>
        <a:graphic>
          <a:graphicData uri="http://schemas.openxmlformats.org/drawingml/2006/table">
            <a:tbl>
              <a:tblPr>
                <a:tableStyleId>{08FB837D-C827-4EFA-A057-4D05807E0F7C}</a:tableStyleId>
              </a:tblPr>
              <a:tblGrid>
                <a:gridCol w="912300">
                  <a:extLst>
                    <a:ext uri="{9D8B030D-6E8A-4147-A177-3AD203B41FA5}">
                      <a16:colId xmlns:a16="http://schemas.microsoft.com/office/drawing/2014/main" xmlns="" val="20000"/>
                    </a:ext>
                  </a:extLst>
                </a:gridCol>
                <a:gridCol w="3354900">
                  <a:extLst>
                    <a:ext uri="{9D8B030D-6E8A-4147-A177-3AD203B41FA5}">
                      <a16:colId xmlns:a16="http://schemas.microsoft.com/office/drawing/2014/main" xmlns="" val="20001"/>
                    </a:ext>
                  </a:extLst>
                </a:gridCol>
                <a:gridCol w="2209800">
                  <a:extLst>
                    <a:ext uri="{9D8B030D-6E8A-4147-A177-3AD203B41FA5}">
                      <a16:colId xmlns:a16="http://schemas.microsoft.com/office/drawing/2014/main" xmlns="" val="20002"/>
                    </a:ext>
                  </a:extLst>
                </a:gridCol>
                <a:gridCol w="1981200">
                  <a:extLst>
                    <a:ext uri="{9D8B030D-6E8A-4147-A177-3AD203B41FA5}">
                      <a16:colId xmlns:a16="http://schemas.microsoft.com/office/drawing/2014/main" xmlns="" val="20003"/>
                    </a:ext>
                  </a:extLst>
                </a:gridCol>
              </a:tblGrid>
              <a:tr h="1075182">
                <a:tc rowSpan="2">
                  <a:txBody>
                    <a:bodyPr/>
                    <a:lstStyle/>
                    <a:p>
                      <a:pPr marL="0" marR="0" algn="ctr">
                        <a:lnSpc>
                          <a:spcPct val="115000"/>
                        </a:lnSpc>
                        <a:spcBef>
                          <a:spcPts val="0"/>
                        </a:spcBef>
                        <a:spcAft>
                          <a:spcPts val="0"/>
                        </a:spcAft>
                      </a:pPr>
                      <a:r>
                        <a:rPr lang="en-US" sz="2000" b="1" dirty="0" smtClean="0">
                          <a:latin typeface="+mn-lt"/>
                          <a:cs typeface="Times New Roman" pitchFamily="18" charset="0"/>
                        </a:rPr>
                        <a:t>UT Fund</a:t>
                      </a:r>
                      <a:endParaRPr lang="en-US" sz="2000" b="1" dirty="0">
                        <a:latin typeface="+mn-lt"/>
                        <a:ea typeface="Times New Roman"/>
                        <a:cs typeface="Times New Roman" pitchFamily="18" charset="0"/>
                      </a:endParaRPr>
                    </a:p>
                  </a:txBody>
                  <a:tcPr marL="65903" marR="65903" marT="0" marB="0">
                    <a:solidFill>
                      <a:schemeClr val="accent5">
                        <a:lumMod val="40000"/>
                        <a:lumOff val="60000"/>
                      </a:schemeClr>
                    </a:solidFill>
                  </a:tcPr>
                </a:tc>
                <a:tc>
                  <a:txBody>
                    <a:bodyPr/>
                    <a:lstStyle/>
                    <a:p>
                      <a:pPr marL="0" marR="0" algn="ctr">
                        <a:lnSpc>
                          <a:spcPct val="115000"/>
                        </a:lnSpc>
                        <a:spcBef>
                          <a:spcPts val="0"/>
                        </a:spcBef>
                        <a:spcAft>
                          <a:spcPts val="0"/>
                        </a:spcAft>
                      </a:pPr>
                      <a:r>
                        <a:rPr lang="en-US" sz="2000" b="1" dirty="0" smtClean="0">
                          <a:latin typeface="+mn-lt"/>
                          <a:cs typeface="Times New Roman" pitchFamily="18" charset="0"/>
                        </a:rPr>
                        <a:t>Fund Allocated for</a:t>
                      </a:r>
                      <a:r>
                        <a:rPr lang="en-US" sz="2000" b="1" baseline="0" dirty="0" smtClean="0">
                          <a:latin typeface="+mn-lt"/>
                          <a:cs typeface="Times New Roman" pitchFamily="18" charset="0"/>
                        </a:rPr>
                        <a:t> MDM including UTs Scheme of supplementary nutrition</a:t>
                      </a:r>
                      <a:endParaRPr lang="en-US" sz="2000" b="1" dirty="0" smtClean="0">
                        <a:latin typeface="+mn-lt"/>
                        <a:cs typeface="Times New Roman" pitchFamily="18" charset="0"/>
                      </a:endParaRPr>
                    </a:p>
                  </a:txBody>
                  <a:tcPr marL="65903" marR="65903" marT="0" marB="0">
                    <a:solidFill>
                      <a:schemeClr val="accent5">
                        <a:lumMod val="40000"/>
                        <a:lumOff val="60000"/>
                      </a:schemeClr>
                    </a:solidFill>
                  </a:tcPr>
                </a:tc>
                <a:tc>
                  <a:txBody>
                    <a:bodyPr/>
                    <a:lstStyle/>
                    <a:p>
                      <a:pPr marL="0" marR="0" algn="ctr">
                        <a:lnSpc>
                          <a:spcPct val="115000"/>
                        </a:lnSpc>
                        <a:spcBef>
                          <a:spcPts val="0"/>
                        </a:spcBef>
                        <a:spcAft>
                          <a:spcPts val="0"/>
                        </a:spcAft>
                      </a:pPr>
                      <a:r>
                        <a:rPr lang="en-US" sz="2000" b="1" dirty="0" smtClean="0">
                          <a:latin typeface="+mn-lt"/>
                          <a:cs typeface="Times New Roman" pitchFamily="18" charset="0"/>
                        </a:rPr>
                        <a:t>Expenditure till 31.12.2019</a:t>
                      </a:r>
                      <a:endParaRPr lang="en-US" sz="2000" b="1" dirty="0">
                        <a:latin typeface="+mn-lt"/>
                        <a:ea typeface="Times New Roman"/>
                        <a:cs typeface="Times New Roman" pitchFamily="18" charset="0"/>
                      </a:endParaRPr>
                    </a:p>
                  </a:txBody>
                  <a:tcPr marL="65903" marR="65903" marT="0" marB="0">
                    <a:solidFill>
                      <a:schemeClr val="accent5">
                        <a:lumMod val="40000"/>
                        <a:lumOff val="60000"/>
                      </a:schemeClr>
                    </a:solidFill>
                  </a:tcPr>
                </a:tc>
                <a:tc>
                  <a:txBody>
                    <a:bodyPr/>
                    <a:lstStyle/>
                    <a:p>
                      <a:pPr marL="0" marR="0" algn="ctr">
                        <a:lnSpc>
                          <a:spcPct val="115000"/>
                        </a:lnSpc>
                        <a:spcBef>
                          <a:spcPts val="0"/>
                        </a:spcBef>
                        <a:spcAft>
                          <a:spcPts val="0"/>
                        </a:spcAft>
                      </a:pPr>
                      <a:r>
                        <a:rPr lang="en-US" sz="2000" b="1" dirty="0" smtClean="0">
                          <a:latin typeface="+mn-lt"/>
                          <a:cs typeface="Times New Roman" pitchFamily="18" charset="0"/>
                        </a:rPr>
                        <a:t>% </a:t>
                      </a:r>
                      <a:endParaRPr lang="en-US" sz="2000" b="1" dirty="0">
                        <a:latin typeface="+mn-lt"/>
                        <a:ea typeface="Times New Roman"/>
                        <a:cs typeface="Times New Roman" pitchFamily="18" charset="0"/>
                      </a:endParaRPr>
                    </a:p>
                  </a:txBody>
                  <a:tcPr marL="65903" marR="65903" marT="0" marB="0">
                    <a:solidFill>
                      <a:schemeClr val="accent5">
                        <a:lumMod val="40000"/>
                        <a:lumOff val="60000"/>
                      </a:schemeClr>
                    </a:solidFill>
                  </a:tcPr>
                </a:tc>
                <a:extLst>
                  <a:ext uri="{0D108BD9-81ED-4DB2-BD59-A6C34878D82A}">
                    <a16:rowId xmlns:a16="http://schemas.microsoft.com/office/drawing/2014/main" xmlns="" val="10000"/>
                  </a:ext>
                </a:extLst>
              </a:tr>
              <a:tr h="218943">
                <a:tc vMerge="1">
                  <a:txBody>
                    <a:bodyPr/>
                    <a:lstStyle/>
                    <a:p>
                      <a:pPr marL="0" marR="0">
                        <a:lnSpc>
                          <a:spcPct val="115000"/>
                        </a:lnSpc>
                        <a:spcBef>
                          <a:spcPts val="0"/>
                        </a:spcBef>
                        <a:spcAft>
                          <a:spcPts val="0"/>
                        </a:spcAft>
                      </a:pPr>
                      <a:endParaRPr lang="en-US" sz="1800" dirty="0">
                        <a:latin typeface="Times New Roman" pitchFamily="18" charset="0"/>
                        <a:ea typeface="Times New Roman"/>
                        <a:cs typeface="Times New Roman" pitchFamily="18" charset="0"/>
                      </a:endParaRPr>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500.00</a:t>
                      </a:r>
                      <a:endParaRPr lang="en-US" sz="2000" dirty="0">
                        <a:latin typeface="+mn-lt"/>
                        <a:ea typeface="Times New Roman"/>
                        <a:cs typeface="Times New Roman" pitchFamily="18" charset="0"/>
                      </a:endParaRPr>
                    </a:p>
                  </a:txBody>
                  <a:tcPr marL="65903" marR="65903" marT="0" marB="0">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mn-lt"/>
                          <a:ea typeface="Times New Roman"/>
                          <a:cs typeface="Times New Roman" pitchFamily="18" charset="0"/>
                        </a:rPr>
                        <a:t>375.00</a:t>
                      </a:r>
                      <a:endParaRPr lang="en-US" sz="2000" dirty="0">
                        <a:latin typeface="+mn-lt"/>
                        <a:ea typeface="Times New Roman"/>
                        <a:cs typeface="Times New Roman" pitchFamily="18" charset="0"/>
                      </a:endParaRPr>
                    </a:p>
                  </a:txBody>
                  <a:tcPr marL="65903" marR="65903" marT="0" marB="0">
                    <a:solidFill>
                      <a:schemeClr val="accent5">
                        <a:lumMod val="40000"/>
                        <a:lumOff val="60000"/>
                      </a:schemeClr>
                    </a:solidFill>
                  </a:tcPr>
                </a:tc>
                <a:tc>
                  <a:txBody>
                    <a:bodyPr/>
                    <a:lstStyle/>
                    <a:p>
                      <a:pPr marL="0" marR="0" algn="ctr">
                        <a:lnSpc>
                          <a:spcPct val="115000"/>
                        </a:lnSpc>
                        <a:spcBef>
                          <a:spcPts val="0"/>
                        </a:spcBef>
                        <a:spcAft>
                          <a:spcPts val="0"/>
                        </a:spcAft>
                      </a:pPr>
                      <a:r>
                        <a:rPr lang="en-US" sz="2000" b="1" dirty="0" smtClean="0">
                          <a:latin typeface="+mn-lt"/>
                          <a:ea typeface="Times New Roman"/>
                          <a:cs typeface="Times New Roman" pitchFamily="18" charset="0"/>
                        </a:rPr>
                        <a:t>75 %</a:t>
                      </a:r>
                      <a:endParaRPr lang="en-US" sz="2000" b="1" dirty="0">
                        <a:latin typeface="+mn-lt"/>
                        <a:ea typeface="Times New Roman"/>
                        <a:cs typeface="Times New Roman" pitchFamily="18" charset="0"/>
                      </a:endParaRPr>
                    </a:p>
                  </a:txBody>
                  <a:tcPr marL="65903" marR="65903" marT="0" marB="0">
                    <a:solidFill>
                      <a:schemeClr val="accent5">
                        <a:lumMod val="40000"/>
                        <a:lumOff val="60000"/>
                      </a:schemeClr>
                    </a:solidFill>
                  </a:tcPr>
                </a:tc>
                <a:extLst>
                  <a:ext uri="{0D108BD9-81ED-4DB2-BD59-A6C34878D82A}">
                    <a16:rowId xmlns:a16="http://schemas.microsoft.com/office/drawing/2014/main" xmlns="" val="10001"/>
                  </a:ext>
                </a:extLst>
              </a:tr>
            </a:tbl>
          </a:graphicData>
        </a:graphic>
      </p:graphicFrame>
      <p:sp>
        <p:nvSpPr>
          <p:cNvPr id="8" name="Rectangle 1"/>
          <p:cNvSpPr>
            <a:spLocks noChangeArrowheads="1"/>
          </p:cNvSpPr>
          <p:nvPr/>
        </p:nvSpPr>
        <p:spPr bwMode="auto">
          <a:xfrm>
            <a:off x="384803" y="4552890"/>
            <a:ext cx="121539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mn-lt"/>
                <a:ea typeface="Calibri" pitchFamily="34" charset="0"/>
                <a:cs typeface="Times New Roman" pitchFamily="18" charset="0"/>
              </a:rPr>
              <a:t>UT Fund:-</a:t>
            </a:r>
            <a:endParaRPr kumimoji="0" lang="en-US" sz="2000" b="0" i="0" u="none" strike="noStrike" cap="none" normalizeH="0" baseline="0" dirty="0" smtClean="0">
              <a:ln>
                <a:noFill/>
              </a:ln>
              <a:solidFill>
                <a:schemeClr val="tx1"/>
              </a:solidFill>
              <a:effectLst/>
              <a:latin typeface="+mn-lt"/>
              <a:cs typeface="Times New Roman" pitchFamily="18" charset="0"/>
            </a:endParaRPr>
          </a:p>
        </p:txBody>
      </p:sp>
      <p:sp>
        <p:nvSpPr>
          <p:cNvPr id="9" name="TextBox 8"/>
          <p:cNvSpPr txBox="1"/>
          <p:nvPr/>
        </p:nvSpPr>
        <p:spPr>
          <a:xfrm>
            <a:off x="7215206" y="1142984"/>
            <a:ext cx="1447800" cy="369332"/>
          </a:xfrm>
          <a:prstGeom prst="rect">
            <a:avLst/>
          </a:prstGeom>
          <a:noFill/>
        </p:spPr>
        <p:txBody>
          <a:bodyPr wrap="square" rtlCol="0">
            <a:spAutoFit/>
          </a:bodyPr>
          <a:lstStyle/>
          <a:p>
            <a:pPr algn="r"/>
            <a:r>
              <a:rPr lang="en-US" b="1" i="1" dirty="0" smtClean="0">
                <a:latin typeface="+mn-lt"/>
                <a:cs typeface="Times New Roman" pitchFamily="18" charset="0"/>
              </a:rPr>
              <a:t>(in </a:t>
            </a:r>
            <a:r>
              <a:rPr lang="en-US" b="1" i="1" dirty="0" err="1" smtClean="0">
                <a:latin typeface="+mn-lt"/>
                <a:cs typeface="Times New Roman" pitchFamily="18" charset="0"/>
              </a:rPr>
              <a:t>Lakhs</a:t>
            </a:r>
            <a:r>
              <a:rPr lang="en-US" b="1" i="1" dirty="0" smtClean="0">
                <a:latin typeface="+mn-lt"/>
                <a:cs typeface="Times New Roman" pitchFamily="18" charset="0"/>
              </a:rPr>
              <a:t>)</a:t>
            </a:r>
            <a:endParaRPr lang="en-US" b="1" i="1" dirty="0">
              <a:latin typeface="+mn-lt"/>
              <a:cs typeface="Times New Roman" pitchFamily="18" charset="0"/>
            </a:endParaRPr>
          </a:p>
        </p:txBody>
      </p:sp>
      <p:sp>
        <p:nvSpPr>
          <p:cNvPr id="11" name="TextBox 10"/>
          <p:cNvSpPr txBox="1"/>
          <p:nvPr/>
        </p:nvSpPr>
        <p:spPr>
          <a:xfrm>
            <a:off x="7391400" y="4705290"/>
            <a:ext cx="1447800" cy="400110"/>
          </a:xfrm>
          <a:prstGeom prst="rect">
            <a:avLst/>
          </a:prstGeom>
          <a:noFill/>
        </p:spPr>
        <p:txBody>
          <a:bodyPr wrap="square" rtlCol="0">
            <a:spAutoFit/>
          </a:bodyPr>
          <a:lstStyle/>
          <a:p>
            <a:pPr algn="r"/>
            <a:r>
              <a:rPr lang="en-US" sz="2000" b="1" i="1" dirty="0" smtClean="0">
                <a:latin typeface="+mn-lt"/>
                <a:cs typeface="Times New Roman" pitchFamily="18" charset="0"/>
              </a:rPr>
              <a:t>(in </a:t>
            </a:r>
            <a:r>
              <a:rPr lang="en-US" sz="2000" b="1" i="1" dirty="0" err="1" smtClean="0">
                <a:latin typeface="+mn-lt"/>
                <a:cs typeface="Times New Roman" pitchFamily="18" charset="0"/>
              </a:rPr>
              <a:t>Lakhs</a:t>
            </a:r>
            <a:r>
              <a:rPr lang="en-US" sz="2000" b="1" i="1" dirty="0" smtClean="0">
                <a:latin typeface="+mn-lt"/>
                <a:cs typeface="Times New Roman" pitchFamily="18" charset="0"/>
              </a:rPr>
              <a:t>)</a:t>
            </a:r>
            <a:endParaRPr lang="en-US" sz="2000" b="1" i="1" dirty="0">
              <a:latin typeface="+mn-lt"/>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3"/>
          <p:cNvSpPr txBox="1">
            <a:spLocks noChangeArrowheads="1"/>
          </p:cNvSpPr>
          <p:nvPr/>
        </p:nvSpPr>
        <p:spPr bwMode="auto">
          <a:xfrm>
            <a:off x="1143000" y="381000"/>
            <a:ext cx="6705600" cy="430887"/>
          </a:xfrm>
          <a:prstGeom prst="rect">
            <a:avLst/>
          </a:prstGeom>
          <a:solidFill>
            <a:srgbClr val="003366"/>
          </a:solidFill>
          <a:ln w="9525">
            <a:noFill/>
            <a:miter lim="800000"/>
            <a:headEnd/>
            <a:tailEnd/>
          </a:ln>
        </p:spPr>
        <p:txBody>
          <a:bodyPr wrap="square">
            <a:spAutoFit/>
          </a:bodyPr>
          <a:lstStyle/>
          <a:p>
            <a:pPr algn="ctr"/>
            <a:r>
              <a:rPr lang="en-US" sz="2200" b="1" dirty="0" smtClean="0">
                <a:solidFill>
                  <a:schemeClr val="bg1"/>
                </a:solidFill>
              </a:rPr>
              <a:t>Status of construction of Kitchen cum Stores</a:t>
            </a:r>
            <a:endParaRPr lang="en-US" sz="2200" b="1"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382983814"/>
              </p:ext>
            </p:extLst>
          </p:nvPr>
        </p:nvGraphicFramePr>
        <p:xfrm>
          <a:off x="914400" y="1112520"/>
          <a:ext cx="7444550" cy="1097280"/>
        </p:xfrm>
        <a:graphic>
          <a:graphicData uri="http://schemas.openxmlformats.org/drawingml/2006/table">
            <a:tbl>
              <a:tblPr firstRow="1" bandRow="1">
                <a:tableStyleId>{1E171933-4619-4E11-9A3F-F7608DF75F80}</a:tableStyleId>
              </a:tblPr>
              <a:tblGrid>
                <a:gridCol w="3733800">
                  <a:extLst>
                    <a:ext uri="{9D8B030D-6E8A-4147-A177-3AD203B41FA5}">
                      <a16:colId xmlns:a16="http://schemas.microsoft.com/office/drawing/2014/main" xmlns="" val="20000"/>
                    </a:ext>
                  </a:extLst>
                </a:gridCol>
                <a:gridCol w="1556091">
                  <a:extLst>
                    <a:ext uri="{9D8B030D-6E8A-4147-A177-3AD203B41FA5}">
                      <a16:colId xmlns:a16="http://schemas.microsoft.com/office/drawing/2014/main" xmlns="" val="20001"/>
                    </a:ext>
                  </a:extLst>
                </a:gridCol>
                <a:gridCol w="2154659">
                  <a:extLst>
                    <a:ext uri="{9D8B030D-6E8A-4147-A177-3AD203B41FA5}">
                      <a16:colId xmlns:a16="http://schemas.microsoft.com/office/drawing/2014/main" xmlns="" val="20002"/>
                    </a:ext>
                  </a:extLst>
                </a:gridCol>
              </a:tblGrid>
              <a:tr h="579120">
                <a:tc>
                  <a:txBody>
                    <a:bodyPr/>
                    <a:lstStyle/>
                    <a:p>
                      <a:pPr algn="ctr"/>
                      <a:r>
                        <a:rPr lang="en-US" sz="2000" dirty="0" smtClean="0">
                          <a:latin typeface="+mn-lt"/>
                          <a:cs typeface="Times New Roman" pitchFamily="18" charset="0"/>
                        </a:rPr>
                        <a:t>No.</a:t>
                      </a:r>
                      <a:r>
                        <a:rPr lang="en-US" sz="2000" baseline="0" dirty="0" smtClean="0">
                          <a:latin typeface="+mn-lt"/>
                          <a:cs typeface="Times New Roman" pitchFamily="18" charset="0"/>
                        </a:rPr>
                        <a:t> of </a:t>
                      </a:r>
                      <a:r>
                        <a:rPr lang="en-US" sz="2000" dirty="0" smtClean="0">
                          <a:latin typeface="+mn-lt"/>
                          <a:cs typeface="Times New Roman" pitchFamily="18" charset="0"/>
                        </a:rPr>
                        <a:t>Kitchen</a:t>
                      </a:r>
                      <a:r>
                        <a:rPr lang="en-US" sz="2000" baseline="0" dirty="0" smtClean="0">
                          <a:latin typeface="+mn-lt"/>
                          <a:cs typeface="Times New Roman" pitchFamily="18" charset="0"/>
                        </a:rPr>
                        <a:t> Cum Stores sanctioned by MHRD</a:t>
                      </a:r>
                      <a:endParaRPr lang="en-US" sz="2000" b="1"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mn-lt"/>
                          <a:cs typeface="Times New Roman" pitchFamily="18" charset="0"/>
                        </a:rPr>
                        <a:t>Constructed</a:t>
                      </a:r>
                      <a:endParaRPr lang="en-US" sz="2000" b="1"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mn-lt"/>
                          <a:cs typeface="Times New Roman" pitchFamily="18" charset="0"/>
                        </a:rPr>
                        <a:t>Yet to start</a:t>
                      </a:r>
                      <a:endParaRPr lang="en-US" sz="2000" b="1"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pPr algn="ctr"/>
                      <a:r>
                        <a:rPr lang="en-US" sz="2000" dirty="0" smtClean="0">
                          <a:latin typeface="+mn-lt"/>
                          <a:cs typeface="Times New Roman" pitchFamily="18" charset="0"/>
                        </a:rPr>
                        <a:t>251 Units</a:t>
                      </a:r>
                      <a:endParaRPr lang="en-US" sz="20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mn-lt"/>
                          <a:cs typeface="Times New Roman" pitchFamily="18" charset="0"/>
                        </a:rPr>
                        <a:t>169 Units</a:t>
                      </a:r>
                      <a:endParaRPr lang="en-US" sz="20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mn-lt"/>
                          <a:cs typeface="Times New Roman" pitchFamily="18" charset="0"/>
                        </a:rPr>
                        <a:t>76 Units</a:t>
                      </a:r>
                      <a:endParaRPr lang="en-US" sz="20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bl>
          </a:graphicData>
        </a:graphic>
      </p:graphicFrame>
      <p:sp>
        <p:nvSpPr>
          <p:cNvPr id="10" name="TextBox 4"/>
          <p:cNvSpPr txBox="1"/>
          <p:nvPr/>
        </p:nvSpPr>
        <p:spPr>
          <a:xfrm>
            <a:off x="304800" y="2438400"/>
            <a:ext cx="8686800" cy="4062434"/>
          </a:xfrm>
          <a:prstGeom prst="rect">
            <a:avLst/>
          </a:prstGeom>
          <a:solidFill>
            <a:schemeClr val="accent5">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406400" indent="-406400" algn="just">
              <a:buFont typeface="Wingdings" pitchFamily="2" charset="2"/>
              <a:buChar char="Ø"/>
            </a:pPr>
            <a:r>
              <a:rPr lang="en-US" sz="1800" b="1" dirty="0" smtClean="0">
                <a:solidFill>
                  <a:schemeClr val="tx1"/>
                </a:solidFill>
                <a:cs typeface="Times New Roman" pitchFamily="18" charset="0"/>
              </a:rPr>
              <a:t>251 Kitchen cum Stores sanctioned in the year 2013-14 with a project cost of 1720 Lakh to be shared by MHRD and UT on 75:25 sharing basis.</a:t>
            </a:r>
          </a:p>
          <a:p>
            <a:pPr marL="406400" indent="-406400" algn="just">
              <a:buFont typeface="Wingdings" pitchFamily="2" charset="2"/>
              <a:buChar char="Ø"/>
            </a:pPr>
            <a:r>
              <a:rPr lang="en-US" sz="1800" b="1" dirty="0" smtClean="0">
                <a:solidFill>
                  <a:schemeClr val="tx1"/>
                </a:solidFill>
                <a:cs typeface="Times New Roman" pitchFamily="18" charset="0"/>
              </a:rPr>
              <a:t>Out of 1290 Lakh being the Central Share, MHRD released 802.30 Lakhs.</a:t>
            </a:r>
          </a:p>
          <a:p>
            <a:pPr marL="406400" indent="-406400" algn="just">
              <a:buFont typeface="Wingdings" pitchFamily="2" charset="2"/>
              <a:buChar char="Ø"/>
            </a:pPr>
            <a:r>
              <a:rPr lang="en-US" sz="1800" b="1" dirty="0" smtClean="0">
                <a:solidFill>
                  <a:schemeClr val="tx1"/>
                </a:solidFill>
                <a:cs typeface="Times New Roman" pitchFamily="18" charset="0"/>
              </a:rPr>
              <a:t>Out of 802.30 Lakh , this UT booked an amount of Rs. 689.21 Lakh and Rs. 113.09 Lakhs was surrendered.</a:t>
            </a:r>
          </a:p>
          <a:p>
            <a:pPr marL="406400" indent="-406400" algn="just">
              <a:buFont typeface="Wingdings" pitchFamily="2" charset="2"/>
              <a:buChar char="Ø"/>
            </a:pPr>
            <a:r>
              <a:rPr lang="en-US" sz="1800" b="1" dirty="0" smtClean="0">
                <a:solidFill>
                  <a:schemeClr val="tx1"/>
                </a:solidFill>
                <a:cs typeface="Times New Roman" pitchFamily="18" charset="0"/>
              </a:rPr>
              <a:t>No sanctions for construction of Kitchen–cum-store during 2017-18 &amp; 2018-19 were made by PAB.</a:t>
            </a:r>
          </a:p>
          <a:p>
            <a:pPr marL="406400" indent="-406400" algn="just">
              <a:buFont typeface="Wingdings" pitchFamily="2" charset="2"/>
              <a:buChar char="Ø"/>
            </a:pPr>
            <a:r>
              <a:rPr lang="en-US" sz="1800" b="1" dirty="0" smtClean="0">
                <a:solidFill>
                  <a:schemeClr val="tx1"/>
                </a:solidFill>
                <a:cs typeface="Times New Roman" pitchFamily="18" charset="0"/>
              </a:rPr>
              <a:t>Govt. of India released Rs. 3.62 crores during fagend of 2019-20 for construction of 80 kitchen cum store against the total demand of Rs. 6.31 crores.</a:t>
            </a:r>
          </a:p>
          <a:p>
            <a:pPr marL="406400" indent="-406400" algn="just">
              <a:buFont typeface="Wingdings" pitchFamily="2" charset="2"/>
              <a:buChar char="Ø"/>
            </a:pPr>
            <a:r>
              <a:rPr lang="en-US" sz="1800" b="1" dirty="0" smtClean="0">
                <a:solidFill>
                  <a:schemeClr val="tx1"/>
                </a:solidFill>
                <a:cs typeface="Times New Roman" pitchFamily="18" charset="0"/>
              </a:rPr>
              <a:t>Executing agency expressed inability to utilize this grant during 2019-20 due to late release of fund. Therefore revalidation is required for utilization of this grant during 2020-21.</a:t>
            </a:r>
          </a:p>
          <a:p>
            <a:pPr marL="406400" indent="-406400" algn="just">
              <a:buFont typeface="Wingdings" pitchFamily="2" charset="2"/>
              <a:buChar char="Ø"/>
            </a:pPr>
            <a:r>
              <a:rPr lang="en-US" sz="1800" b="1" dirty="0" smtClean="0">
                <a:solidFill>
                  <a:schemeClr val="tx1"/>
                </a:solidFill>
                <a:cs typeface="Times New Roman" pitchFamily="18" charset="0"/>
              </a:rPr>
              <a:t>Difference of Rs. 2.69 crores may also be released during 2020-21 to accomplish the target.</a:t>
            </a:r>
          </a:p>
          <a:p>
            <a:pPr marL="406400" indent="-406400" algn="just">
              <a:buFont typeface="Wingdings" pitchFamily="2" charset="2"/>
              <a:buChar char="Ø"/>
            </a:pPr>
            <a:endParaRPr lang="en-US" sz="2000" b="1" dirty="0" smtClean="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19450769</TotalTime>
  <Words>1014</Words>
  <Application>Microsoft Office PowerPoint</Application>
  <PresentationFormat>On-screen Show (4:3)</PresentationFormat>
  <Paragraphs>291</Paragraphs>
  <Slides>18</Slides>
  <Notes>2</Notes>
  <HiddenSlides>1</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80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  MONITORING AND EVALUATION PLAN (MME -PLAN)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HCL</dc:creator>
  <cp:lastModifiedBy>Mridula sircar</cp:lastModifiedBy>
  <cp:revision>767</cp:revision>
  <cp:lastPrinted>2019-05-02T09:53:35Z</cp:lastPrinted>
  <dcterms:created xsi:type="dcterms:W3CDTF">2007-01-01T12:18:44Z</dcterms:created>
  <dcterms:modified xsi:type="dcterms:W3CDTF">2020-06-26T15:06:12Z</dcterms:modified>
</cp:coreProperties>
</file>